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32"/>
  </p:notesMasterIdLst>
  <p:sldIdLst>
    <p:sldId id="256" r:id="rId2"/>
    <p:sldId id="278" r:id="rId3"/>
    <p:sldId id="423" r:id="rId4"/>
    <p:sldId id="424" r:id="rId5"/>
    <p:sldId id="425" r:id="rId6"/>
    <p:sldId id="426" r:id="rId7"/>
    <p:sldId id="427" r:id="rId8"/>
    <p:sldId id="428" r:id="rId9"/>
    <p:sldId id="429" r:id="rId10"/>
    <p:sldId id="447" r:id="rId11"/>
    <p:sldId id="448" r:id="rId12"/>
    <p:sldId id="449" r:id="rId13"/>
    <p:sldId id="450" r:id="rId14"/>
    <p:sldId id="434" r:id="rId15"/>
    <p:sldId id="439" r:id="rId16"/>
    <p:sldId id="473" r:id="rId17"/>
    <p:sldId id="436" r:id="rId18"/>
    <p:sldId id="437" r:id="rId19"/>
    <p:sldId id="435" r:id="rId20"/>
    <p:sldId id="471" r:id="rId21"/>
    <p:sldId id="470" r:id="rId22"/>
    <p:sldId id="442" r:id="rId23"/>
    <p:sldId id="451" r:id="rId24"/>
    <p:sldId id="438" r:id="rId25"/>
    <p:sldId id="441" r:id="rId26"/>
    <p:sldId id="445" r:id="rId27"/>
    <p:sldId id="472" r:id="rId28"/>
    <p:sldId id="307" r:id="rId29"/>
    <p:sldId id="308" r:id="rId30"/>
    <p:sldId id="474" r:id="rId31"/>
  </p:sldIdLst>
  <p:sldSz cx="9144000" cy="6858000" type="screen4x3"/>
  <p:notesSz cx="7315200" cy="9601200"/>
  <p:custDataLst>
    <p:tags r:id="rId33"/>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28">
          <p15:clr>
            <a:srgbClr val="A4A3A4"/>
          </p15:clr>
        </p15:guide>
        <p15:guide id="2" pos="38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cook" initials="" lastIdx="6" clrIdx="0"/>
  <p:cmAuthor id="2" name="Randall H. Ness" initials="" lastIdx="6"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83874" autoAdjust="0"/>
  </p:normalViewPr>
  <p:slideViewPr>
    <p:cSldViewPr>
      <p:cViewPr varScale="1">
        <p:scale>
          <a:sx n="78" d="100"/>
          <a:sy n="78" d="100"/>
        </p:scale>
        <p:origin x="2520" y="176"/>
      </p:cViewPr>
      <p:guideLst>
        <p:guide orient="horz" pos="528"/>
        <p:guide pos="38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1608" y="-18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BCD29DC2-7F3D-1244-9D00-F0638D25C76E}"/>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34B174F-7DA1-1B42-A0A0-84FD7308297E}"/>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B6F4149E-B30B-1F43-B686-25B34036476A}"/>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Copyright IBM Corp. 2012, licensed under Apache 2.0 to the GenevaERS project    Course materials may not be reproduced in whole or in part without the prior written permission of IBM.</a:t>
            </a:r>
          </a:p>
        </p:txBody>
      </p:sp>
      <p:sp>
        <p:nvSpPr>
          <p:cNvPr id="27654" name="Rectangle 9">
            <a:extLst>
              <a:ext uri="{FF2B5EF4-FFF2-40B4-BE49-F238E27FC236}">
                <a16:creationId xmlns:a16="http://schemas.microsoft.com/office/drawing/2014/main" id="{928C3FA2-FC73-C24D-9442-EE568B4820B6}"/>
              </a:ext>
            </a:extLst>
          </p:cNvPr>
          <p:cNvSpPr>
            <a:spLocks noChangeArrowheads="1"/>
          </p:cNvSpPr>
          <p:nvPr/>
        </p:nvSpPr>
        <p:spPr bwMode="auto">
          <a:xfrm>
            <a:off x="1978025" y="9115425"/>
            <a:ext cx="3295650" cy="282575"/>
          </a:xfrm>
          <a:prstGeom prst="rect">
            <a:avLst/>
          </a:prstGeom>
          <a:noFill/>
          <a:ln w="9525">
            <a:noFill/>
            <a:miter lim="800000"/>
            <a:headEnd/>
            <a:tailEnd/>
          </a:ln>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72EA5126-0498-804D-91AF-7AA24BD57C40}"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2E715063-88B1-6F45-893F-A7FE027BF62E}"/>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49CF84F2-7A87-8E46-AA90-1F65F8E89814}"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8">
            <a:extLst>
              <a:ext uri="{FF2B5EF4-FFF2-40B4-BE49-F238E27FC236}">
                <a16:creationId xmlns:a16="http://schemas.microsoft.com/office/drawing/2014/main" id="{E8C12192-1955-9447-9EDB-43FFA5A09D2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3795" name="Rectangle 2">
            <a:extLst>
              <a:ext uri="{FF2B5EF4-FFF2-40B4-BE49-F238E27FC236}">
                <a16:creationId xmlns:a16="http://schemas.microsoft.com/office/drawing/2014/main" id="{81D2FC18-F352-B04B-952D-DD03F8660F5F}"/>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E95C7A3C-931C-7C43-980E-BC8059844A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 Introduction to Lookups.</a:t>
            </a:r>
          </a:p>
          <a:p>
            <a:pPr eaLnBrk="1" hangingPunct="1"/>
            <a:endParaRPr lang="en-GB" altLang="en-US" dirty="0">
              <a:latin typeface="Arial" panose="020B0604020202020204" pitchFamily="34" charset="0"/>
              <a:cs typeface="Arial" panose="020B0604020202020204" pitchFamily="34" charset="0"/>
            </a:endParaRPr>
          </a:p>
          <a:p>
            <a:pPr eaLnBrk="1" hangingPunct="1"/>
            <a:endParaRPr lang="en-GB" altLang="en-US" i="1"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82F1204-FEB5-1442-AA9C-C8A913975BC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3011" name="Rectangle 8">
            <a:extLst>
              <a:ext uri="{FF2B5EF4-FFF2-40B4-BE49-F238E27FC236}">
                <a16:creationId xmlns:a16="http://schemas.microsoft.com/office/drawing/2014/main" id="{9CCB2958-4132-394E-9DF8-9D1F669672B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3012" name="Rectangle 2">
            <a:extLst>
              <a:ext uri="{FF2B5EF4-FFF2-40B4-BE49-F238E27FC236}">
                <a16:creationId xmlns:a16="http://schemas.microsoft.com/office/drawing/2014/main" id="{C12592B3-1673-504E-9DE3-77CA08F4903C}"/>
              </a:ext>
            </a:extLst>
          </p:cNvPr>
          <p:cNvSpPr>
            <a:spLocks noGrp="1" noRot="1" noChangeAspect="1" noChangeArrowheads="1" noTextEdit="1"/>
          </p:cNvSpPr>
          <p:nvPr>
            <p:ph type="sldImg"/>
          </p:nvPr>
        </p:nvSpPr>
        <p:spPr>
          <a:ln/>
        </p:spPr>
      </p:sp>
      <p:sp>
        <p:nvSpPr>
          <p:cNvPr id="43013" name="Rectangle 3">
            <a:extLst>
              <a:ext uri="{FF2B5EF4-FFF2-40B4-BE49-F238E27FC236}">
                <a16:creationId xmlns:a16="http://schemas.microsoft.com/office/drawing/2014/main" id="{9CD76789-AC73-634F-8030-60013B92B1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On this slide, we’ve switched to the View Editor, creating a view that reads a file that is described by the Order LR. In column 3, we require a field that is on the Customer LR. After inserting the column, we select </a:t>
            </a:r>
            <a:r>
              <a:rPr lang="en-US" altLang="ja-JP" b="1">
                <a:latin typeface="Arial" panose="020B0604020202020204" pitchFamily="34" charset="0"/>
                <a:cs typeface="Arial" panose="020B0604020202020204" pitchFamily="34" charset="0"/>
              </a:rPr>
              <a:t>Lookup Field</a:t>
            </a:r>
            <a:r>
              <a:rPr lang="en-US" altLang="ja-JP">
                <a:latin typeface="Arial" panose="020B0604020202020204" pitchFamily="34" charset="0"/>
                <a:cs typeface="Arial" panose="020B0604020202020204" pitchFamily="34" charset="0"/>
              </a:rPr>
              <a:t> as the source for the column.</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3FD86D5-D2C7-DF4B-B70D-E9322B31D86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4035" name="Rectangle 8">
            <a:extLst>
              <a:ext uri="{FF2B5EF4-FFF2-40B4-BE49-F238E27FC236}">
                <a16:creationId xmlns:a16="http://schemas.microsoft.com/office/drawing/2014/main" id="{C93969EB-0542-044A-9162-99D4D4315CD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4036" name="Rectangle 2">
            <a:extLst>
              <a:ext uri="{FF2B5EF4-FFF2-40B4-BE49-F238E27FC236}">
                <a16:creationId xmlns:a16="http://schemas.microsoft.com/office/drawing/2014/main" id="{E1FB9A82-A36A-304A-B6FF-FE3D5BFC2D68}"/>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0BBBB93D-2A7F-344B-AE83-9442C3D87A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Next, the </a:t>
            </a:r>
            <a:r>
              <a:rPr lang="en-US" altLang="ja-JP" b="1">
                <a:latin typeface="Arial" panose="020B0604020202020204" pitchFamily="34" charset="0"/>
                <a:cs typeface="Arial" panose="020B0604020202020204" pitchFamily="34" charset="0"/>
              </a:rPr>
              <a:t>Lookup LR</a:t>
            </a:r>
            <a:r>
              <a:rPr lang="en-US" altLang="ja-JP">
                <a:latin typeface="Arial" panose="020B0604020202020204" pitchFamily="34" charset="0"/>
                <a:cs typeface="Arial" panose="020B0604020202020204" pitchFamily="34" charset="0"/>
              </a:rPr>
              <a:t> box lists all the LRs that can be accessed from the order LR, based upon the lookup paths that have been created. Because we created the Order to Customer lookup path, the Customer LR is available in the list.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79AB84D-E7F9-E244-8613-D16A5FBEB59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5059" name="Rectangle 8">
            <a:extLst>
              <a:ext uri="{FF2B5EF4-FFF2-40B4-BE49-F238E27FC236}">
                <a16:creationId xmlns:a16="http://schemas.microsoft.com/office/drawing/2014/main" id="{95F03F24-E91A-D545-A138-D5AEA8B278E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5060" name="Rectangle 2">
            <a:extLst>
              <a:ext uri="{FF2B5EF4-FFF2-40B4-BE49-F238E27FC236}">
                <a16:creationId xmlns:a16="http://schemas.microsoft.com/office/drawing/2014/main" id="{5FF74B2D-29DE-1E4C-BFF9-8EC8B5D41DE3}"/>
              </a:ext>
            </a:extLst>
          </p:cNvPr>
          <p:cNvSpPr>
            <a:spLocks noGrp="1" noRot="1" noChangeAspect="1" noChangeArrowheads="1" noTextEdit="1"/>
          </p:cNvSpPr>
          <p:nvPr>
            <p:ph type="sldImg"/>
          </p:nvPr>
        </p:nvSpPr>
        <p:spPr>
          <a:ln/>
        </p:spPr>
      </p:sp>
      <p:sp>
        <p:nvSpPr>
          <p:cNvPr id="45061" name="Rectangle 3">
            <a:extLst>
              <a:ext uri="{FF2B5EF4-FFF2-40B4-BE49-F238E27FC236}">
                <a16:creationId xmlns:a16="http://schemas.microsoft.com/office/drawing/2014/main" id="{6E5D922D-7622-9141-A7C4-D7D24E357C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Next, we select the lookup path that we want to use to perform the join. This is necessary because multiple methods of joining from one LR to another might exist. For example, the Order LR might have a </a:t>
            </a:r>
            <a:r>
              <a:rPr lang="en-US" altLang="ja-JP" b="1">
                <a:latin typeface="Arial" panose="020B0604020202020204" pitchFamily="34" charset="0"/>
                <a:cs typeface="Arial" panose="020B0604020202020204" pitchFamily="34" charset="0"/>
              </a:rPr>
              <a:t>Purchasing Customer ID</a:t>
            </a:r>
            <a:r>
              <a:rPr lang="en-US" altLang="ja-JP">
                <a:latin typeface="Arial" panose="020B0604020202020204" pitchFamily="34" charset="0"/>
                <a:cs typeface="Arial" panose="020B0604020202020204" pitchFamily="34" charset="0"/>
              </a:rPr>
              <a:t> field and a </a:t>
            </a:r>
            <a:r>
              <a:rPr lang="en-US" altLang="ja-JP" b="1">
                <a:latin typeface="Arial" panose="020B0604020202020204" pitchFamily="34" charset="0"/>
                <a:cs typeface="Arial" panose="020B0604020202020204" pitchFamily="34" charset="0"/>
              </a:rPr>
              <a:t>Ship to Customer ID</a:t>
            </a:r>
            <a:r>
              <a:rPr lang="en-US" altLang="ja-JP">
                <a:latin typeface="Arial" panose="020B0604020202020204" pitchFamily="34" charset="0"/>
                <a:cs typeface="Arial" panose="020B0604020202020204" pitchFamily="34" charset="0"/>
              </a:rPr>
              <a:t> field, and either of these might be used as the basis for a different lookup path to find the customer address. In this instance, we’ve selected the lookup path that we have just created, with a lookup ID of 3.</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29F375B-9DF6-1841-975C-3EB06A0B1B3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6083" name="Rectangle 8">
            <a:extLst>
              <a:ext uri="{FF2B5EF4-FFF2-40B4-BE49-F238E27FC236}">
                <a16:creationId xmlns:a16="http://schemas.microsoft.com/office/drawing/2014/main" id="{947A529C-EC00-B441-A8FB-DDFE30EA238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6084" name="Rectangle 2">
            <a:extLst>
              <a:ext uri="{FF2B5EF4-FFF2-40B4-BE49-F238E27FC236}">
                <a16:creationId xmlns:a16="http://schemas.microsoft.com/office/drawing/2014/main" id="{420E4D56-1BA5-6F4B-8376-ACC78A4073AA}"/>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D60AB9E2-E0E3-7240-8759-54E12EB116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Finally, we select the actual field we want to place on the extract file. All the fields on the Customer LR are available for use. In this instance we’ve selected the customer email address to be put out on the extract file.</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Note that the </a:t>
            </a:r>
            <a:r>
              <a:rPr lang="en-US" altLang="ja-JP" b="1">
                <a:latin typeface="Arial" panose="020B0604020202020204" pitchFamily="34" charset="0"/>
                <a:cs typeface="Arial" panose="020B0604020202020204" pitchFamily="34" charset="0"/>
              </a:rPr>
              <a:t>Column Source Value</a:t>
            </a:r>
            <a:r>
              <a:rPr lang="en-US" altLang="ja-JP">
                <a:latin typeface="Arial" panose="020B0604020202020204" pitchFamily="34" charset="0"/>
                <a:cs typeface="Arial" panose="020B0604020202020204" pitchFamily="34" charset="0"/>
              </a:rPr>
              <a:t> field is populated with </a:t>
            </a:r>
            <a:r>
              <a:rPr lang="en-US" altLang="ja-JP" b="1">
                <a:latin typeface="Arial" panose="020B0604020202020204" pitchFamily="34" charset="0"/>
                <a:cs typeface="Arial" panose="020B0604020202020204" pitchFamily="34" charset="0"/>
              </a:rPr>
              <a:t>Customer[7].Order_to_Customer[3].Customer_Email_Address[70].</a:t>
            </a:r>
            <a:r>
              <a:rPr lang="en-US" altLang="ja-JP">
                <a:latin typeface="Arial" panose="020B0604020202020204" pitchFamily="34" charset="0"/>
                <a:cs typeface="Arial" panose="020B0604020202020204" pitchFamily="34" charset="0"/>
              </a:rPr>
              <a:t> This is the LR, path, field names, and IDs. This pattern is used in numerous places in the Workbench.</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8">
            <a:extLst>
              <a:ext uri="{FF2B5EF4-FFF2-40B4-BE49-F238E27FC236}">
                <a16:creationId xmlns:a16="http://schemas.microsoft.com/office/drawing/2014/main" id="{F7F1CF66-F771-5C46-AAB5-2091C1F9B2F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7107" name="Rectangle 2">
            <a:extLst>
              <a:ext uri="{FF2B5EF4-FFF2-40B4-BE49-F238E27FC236}">
                <a16:creationId xmlns:a16="http://schemas.microsoft.com/office/drawing/2014/main" id="{CE5216E9-66F4-E14D-A1AE-46C86280DCD1}"/>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EFB0D19-CD32-CC48-82A3-E5A180CC0E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We've used the lookup path in the view, resulting in a join. Looked-up fields can be placed in output columns, used as sort and aggregation fields, or used in filtering processes or calculations using similar steps. </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We’ve now completed the view. Next, we’ll see how to run it in the Performance Engine.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4353B24-244A-FC43-815E-64104ADAA849}"/>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2798C1B3-18AE-8347-AD8C-3BBA1081D0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Recall </a:t>
            </a:r>
            <a:r>
              <a:rPr lang="en-US" altLang="ja-JP">
                <a:latin typeface="Arial" panose="020B0604020202020204" pitchFamily="34" charset="0"/>
                <a:cs typeface="Arial" panose="020B0604020202020204" pitchFamily="34" charset="0"/>
              </a:rPr>
              <a:t>from prior pages </a:t>
            </a:r>
            <a:r>
              <a:rPr lang="en-US" altLang="ja-JP" dirty="0">
                <a:latin typeface="Arial" panose="020B0604020202020204" pitchFamily="34" charset="0"/>
                <a:cs typeface="Arial" panose="020B0604020202020204" pitchFamily="34" charset="0"/>
              </a:rPr>
              <a:t>that the first step in running the Performance Engine is running MR86, which takes in the View List and the GenevaERS Metadata Repository and creates an XML file of the view.</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A6B3FE1-AE3B-A248-8033-4D50B3E1AD83}"/>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B7A6BB57-E6A3-5B47-8286-BB360C09FC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next program is GVBMR84, the COMPILE, which produces the MR84 VDP. The addition of join processing makes no significant changes to this process. </a:t>
            </a:r>
            <a:r>
              <a:rPr lang="en-US" altLang="en-US">
                <a:latin typeface="Arial" panose="020B0604020202020204" pitchFamily="34" charset="0"/>
                <a:cs typeface="Arial" panose="020B0604020202020204" pitchFamily="34" charset="0"/>
              </a:rP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9503CFE-0660-CA4A-9DB9-466A94BDDB01}"/>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72AFBEE8-AAA7-A64A-B53F-AA4992556B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Next, MR90 is run. Because our view requires a lookup, two logic tables are produced. The Extract Logic Table (XLT) is used in the actual Extract phase as the view scans the Order file and performs joins to the Customer LR. The Join Logic Table, or JLT, on the other hand, simply prepares the Customer lookup file for use in the Extract phase. </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The VDP tells MR90 that only the customer email address, the customer ID, and the join key are required for extract processing. The Join phase will use the JLT to extract only these two fields to be loaded into memory during the Extract phase processing to perform the joins.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8">
            <a:extLst>
              <a:ext uri="{FF2B5EF4-FFF2-40B4-BE49-F238E27FC236}">
                <a16:creationId xmlns:a16="http://schemas.microsoft.com/office/drawing/2014/main" id="{99617376-DE09-E748-AFD4-490EBF6CCD3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51203" name="Rectangle 2">
            <a:extLst>
              <a:ext uri="{FF2B5EF4-FFF2-40B4-BE49-F238E27FC236}">
                <a16:creationId xmlns:a16="http://schemas.microsoft.com/office/drawing/2014/main" id="{7DDBD9A6-8096-164D-83A6-33164AF7A46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BA9562B-3FEB-2C4F-A903-0C13E479F5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The MR90 Control Report in the “Performance Engine Overview” module showed an empty JLT when no joins were performed in the view. Now the MR90 Control Report shows the JLT statistics and a printed version of the logic table.</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Note that the view numbers listed in the JLT are run-time-only views for this execution of the Performance Engine. These example JLT views, 25 and 26, are never stored in the GenevaERS Metadata Repository</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E8A195E-B250-6D40-A959-E4CEF979A4F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0E111778-0260-FB4F-8D21-DD8CFDEEFF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GVBMR95 produces two files in the Join phase. The RED file contains one row for every row in the input join file (in this example, the customer file), but only the fields required for extract processing. The REH file contains a single control record for each join file.</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The following slides detail how to locate the DD name for the input join files for the Join phase GVBMR95 step and modify the JCL.</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a:extLst>
              <a:ext uri="{FF2B5EF4-FFF2-40B4-BE49-F238E27FC236}">
                <a16:creationId xmlns:a16="http://schemas.microsoft.com/office/drawing/2014/main" id="{0A3D7B9B-F309-DA45-BED0-6D81560C0B0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4819" name="Rectangle 2">
            <a:extLst>
              <a:ext uri="{FF2B5EF4-FFF2-40B4-BE49-F238E27FC236}">
                <a16:creationId xmlns:a16="http://schemas.microsoft.com/office/drawing/2014/main" id="{5D879735-04D5-2248-88B7-4D6327675696}"/>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ABE7968A-F176-434A-B137-BE2FFDDA0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Page provides you with an overview of GenevaERS lookup processing. Upon completion of this Page, you should be able to: </a:t>
            </a:r>
          </a:p>
          <a:p>
            <a:pPr>
              <a:buFontTx/>
              <a:buChar char="•"/>
            </a:pPr>
            <a:r>
              <a:rPr lang="en-US" altLang="en-US" dirty="0">
                <a:latin typeface="Arial" panose="020B0604020202020204" pitchFamily="34" charset="0"/>
                <a:cs typeface="Arial" panose="020B0604020202020204" pitchFamily="34" charset="0"/>
              </a:rPr>
              <a:t>Describe a typical GenevaERS lookup path</a:t>
            </a:r>
          </a:p>
          <a:p>
            <a:pPr>
              <a:buFontTx/>
              <a:buChar char="•"/>
            </a:pPr>
            <a:r>
              <a:rPr lang="en-US" altLang="en-US" dirty="0">
                <a:latin typeface="Arial" panose="020B0604020202020204" pitchFamily="34" charset="0"/>
                <a:cs typeface="Arial" panose="020B0604020202020204" pitchFamily="34" charset="0"/>
              </a:rPr>
              <a:t>Create a lookup path in the GenevaERS Workbench</a:t>
            </a:r>
          </a:p>
          <a:p>
            <a:pPr>
              <a:buFontTx/>
              <a:buChar char="•"/>
            </a:pPr>
            <a:r>
              <a:rPr lang="en-US" altLang="en-US" dirty="0">
                <a:latin typeface="Arial" panose="020B0604020202020204" pitchFamily="34" charset="0"/>
                <a:cs typeface="Arial" panose="020B0604020202020204" pitchFamily="34" charset="0"/>
              </a:rPr>
              <a:t>Include join data, using the lookup path in a view</a:t>
            </a:r>
          </a:p>
          <a:p>
            <a:pPr>
              <a:buFontTx/>
              <a:buChar char="•"/>
            </a:pPr>
            <a:r>
              <a:rPr lang="en-US" altLang="en-US" dirty="0">
                <a:latin typeface="Arial" panose="020B0604020202020204" pitchFamily="34" charset="0"/>
                <a:cs typeface="Arial" panose="020B0604020202020204" pitchFamily="34" charset="0"/>
              </a:rPr>
              <a:t>Update and run the GenevaERS Join phase JCL</a:t>
            </a:r>
          </a:p>
          <a:p>
            <a:pPr>
              <a:buFontTx/>
              <a:buChar char="•"/>
            </a:pPr>
            <a:r>
              <a:rPr lang="en-US" altLang="en-US" dirty="0">
                <a:latin typeface="Arial" panose="020B0604020202020204" pitchFamily="34" charset="0"/>
                <a:cs typeface="Arial" panose="020B0604020202020204" pitchFamily="34" charset="0"/>
              </a:rPr>
              <a:t>Interpret the results of join processing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A5BC9A-35FD-514F-93DF-69C17D68E25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53251" name="Rectangle 8">
            <a:extLst>
              <a:ext uri="{FF2B5EF4-FFF2-40B4-BE49-F238E27FC236}">
                <a16:creationId xmlns:a16="http://schemas.microsoft.com/office/drawing/2014/main" id="{FA40B146-74E4-7C4B-B398-93E5A417498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53252" name="Rectangle 2">
            <a:extLst>
              <a:ext uri="{FF2B5EF4-FFF2-40B4-BE49-F238E27FC236}">
                <a16:creationId xmlns:a16="http://schemas.microsoft.com/office/drawing/2014/main" id="{05A4BE5B-1EDE-8C48-B67E-58680932C904}"/>
              </a:ext>
            </a:extLst>
          </p:cNvPr>
          <p:cNvSpPr>
            <a:spLocks noGrp="1" noRot="1" noChangeAspect="1" noChangeArrowheads="1" noTextEdit="1"/>
          </p:cNvSpPr>
          <p:nvPr>
            <p:ph type="sldImg"/>
          </p:nvPr>
        </p:nvSpPr>
        <p:spPr>
          <a:ln/>
        </p:spPr>
      </p:sp>
      <p:sp>
        <p:nvSpPr>
          <p:cNvPr id="53253" name="Rectangle 3">
            <a:extLst>
              <a:ext uri="{FF2B5EF4-FFF2-40B4-BE49-F238E27FC236}">
                <a16:creationId xmlns:a16="http://schemas.microsoft.com/office/drawing/2014/main" id="{82CC11CD-A31B-3F49-9FF9-2BC142947C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First, within the view, locate the lookup path used for any joins. For this example view, we are using the Order to Customer lookup path ID 3. The path name is highlighted on the slide.</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Columns containing a joined field are highlighted with a </a:t>
            </a:r>
            <a:r>
              <a:rPr lang="en-US" altLang="ja-JP" b="1">
                <a:latin typeface="Arial" panose="020B0604020202020204" pitchFamily="34" charset="0"/>
                <a:cs typeface="Arial" panose="020B0604020202020204" pitchFamily="34" charset="0"/>
              </a:rPr>
              <a:t>Join</a:t>
            </a:r>
            <a:r>
              <a:rPr lang="en-US" altLang="ja-JP">
                <a:latin typeface="Arial" panose="020B0604020202020204" pitchFamily="34" charset="0"/>
                <a:cs typeface="Arial" panose="020B0604020202020204" pitchFamily="34" charset="0"/>
              </a:rPr>
              <a:t> icon to speed identification of required joins.</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ABE9D7A-21EB-6C41-BC7C-5DCE2B622E0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54275" name="Rectangle 8">
            <a:extLst>
              <a:ext uri="{FF2B5EF4-FFF2-40B4-BE49-F238E27FC236}">
                <a16:creationId xmlns:a16="http://schemas.microsoft.com/office/drawing/2014/main" id="{F6B294A7-DB3C-CB4A-AD97-59648AC9EAD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54276" name="Rectangle 2">
            <a:extLst>
              <a:ext uri="{FF2B5EF4-FFF2-40B4-BE49-F238E27FC236}">
                <a16:creationId xmlns:a16="http://schemas.microsoft.com/office/drawing/2014/main" id="{1E65810E-E9EB-A04A-82A3-1CD0097B37D9}"/>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49DB4EF7-C7F6-8D4B-A626-D8034A1E2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ja-JP">
                <a:latin typeface="Arial" panose="020B0604020202020204" pitchFamily="34" charset="0"/>
                <a:cs typeface="Arial" panose="020B0604020202020204" pitchFamily="34" charset="0"/>
              </a:rPr>
              <a:t>Next, click the </a:t>
            </a:r>
            <a:r>
              <a:rPr lang="en-US" altLang="ja-JP" b="1">
                <a:latin typeface="Arial" panose="020B0604020202020204" pitchFamily="34" charset="0"/>
                <a:cs typeface="Arial" panose="020B0604020202020204" pitchFamily="34" charset="0"/>
              </a:rPr>
              <a:t>Lookup Path</a:t>
            </a:r>
            <a:r>
              <a:rPr lang="en-US" altLang="ja-JP">
                <a:latin typeface="Arial" panose="020B0604020202020204" pitchFamily="34" charset="0"/>
                <a:cs typeface="Arial" panose="020B0604020202020204" pitchFamily="34" charset="0"/>
              </a:rPr>
              <a:t> icon in the Navigator pane. A list of all paths is shown at the bottom of the screen.</a:t>
            </a:r>
          </a:p>
          <a:p>
            <a:pPr marL="228600" indent="-228600">
              <a:buFontTx/>
              <a:buAutoNum type="arabicPeriod"/>
            </a:pPr>
            <a:r>
              <a:rPr lang="en-US" altLang="ja-JP">
                <a:latin typeface="Arial" panose="020B0604020202020204" pitchFamily="34" charset="0"/>
                <a:cs typeface="Arial" panose="020B0604020202020204" pitchFamily="34" charset="0"/>
              </a:rPr>
              <a:t>Select the path from the list. The Edit Lookup Path screen opens. </a:t>
            </a:r>
          </a:p>
          <a:p>
            <a:pPr marL="228600" indent="-228600">
              <a:buFontTx/>
              <a:buAutoNum type="arabicPeriod"/>
            </a:pPr>
            <a:r>
              <a:rPr lang="en-US" altLang="ja-JP">
                <a:latin typeface="Arial" panose="020B0604020202020204" pitchFamily="34" charset="0"/>
                <a:cs typeface="Arial" panose="020B0604020202020204" pitchFamily="34" charset="0"/>
              </a:rPr>
              <a:t>Click the </a:t>
            </a:r>
            <a:r>
              <a:rPr lang="en-US" altLang="ja-JP" b="1">
                <a:latin typeface="Arial" panose="020B0604020202020204" pitchFamily="34" charset="0"/>
                <a:cs typeface="Arial" panose="020B0604020202020204" pitchFamily="34" charset="0"/>
              </a:rPr>
              <a:t>Lookup Path Definition</a:t>
            </a:r>
            <a:r>
              <a:rPr lang="en-US" altLang="ja-JP">
                <a:latin typeface="Arial" panose="020B0604020202020204" pitchFamily="34" charset="0"/>
                <a:cs typeface="Arial" panose="020B0604020202020204" pitchFamily="34" charset="0"/>
              </a:rPr>
              <a:t> tab. </a:t>
            </a:r>
          </a:p>
          <a:p>
            <a:pPr marL="228600" indent="-228600">
              <a:buFontTx/>
              <a:buAutoNum type="arabicPeriod"/>
            </a:pPr>
            <a:r>
              <a:rPr lang="en-US" altLang="ja-JP">
                <a:latin typeface="Arial" panose="020B0604020202020204" pitchFamily="34" charset="0"/>
                <a:cs typeface="Arial" panose="020B0604020202020204" pitchFamily="34" charset="0"/>
              </a:rPr>
              <a:t>Note the target logical file defined for the lookup path. This value is used in the next step.</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EF09067-82FC-DC42-9085-C866334A4295}"/>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F28FB96-8ABB-6740-8A84-5868C7A62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ja-JP">
                <a:latin typeface="Arial" panose="020B0604020202020204" pitchFamily="34" charset="0"/>
                <a:cs typeface="Arial" panose="020B0604020202020204" pitchFamily="34" charset="0"/>
              </a:rPr>
              <a:t>Next, locate the logical file by performing the following steps.</a:t>
            </a:r>
          </a:p>
          <a:p>
            <a:pPr marL="228600" indent="-228600">
              <a:buFontTx/>
              <a:buAutoNum type="arabicPeriod"/>
            </a:pPr>
            <a:r>
              <a:rPr lang="en-US" altLang="ja-JP">
                <a:latin typeface="Arial" panose="020B0604020202020204" pitchFamily="34" charset="0"/>
                <a:cs typeface="Arial" panose="020B0604020202020204" pitchFamily="34" charset="0"/>
              </a:rPr>
              <a:t>First, select </a:t>
            </a:r>
            <a:r>
              <a:rPr lang="en-US" altLang="ja-JP" b="1">
                <a:latin typeface="Arial" panose="020B0604020202020204" pitchFamily="34" charset="0"/>
                <a:cs typeface="Arial" panose="020B0604020202020204" pitchFamily="34" charset="0"/>
              </a:rPr>
              <a:t>Logical Files</a:t>
            </a:r>
            <a:r>
              <a:rPr lang="en-US" altLang="ja-JP">
                <a:latin typeface="Arial" panose="020B0604020202020204" pitchFamily="34" charset="0"/>
                <a:cs typeface="Arial" panose="020B0604020202020204" pitchFamily="34" charset="0"/>
              </a:rPr>
              <a:t> in the Navigator pane and then select the appropriate logical file from the list of logical records. </a:t>
            </a:r>
          </a:p>
          <a:p>
            <a:pPr marL="228600" indent="-228600">
              <a:buFontTx/>
              <a:buAutoNum type="arabicPeriod"/>
            </a:pPr>
            <a:r>
              <a:rPr lang="en-US" altLang="ja-JP">
                <a:latin typeface="Arial" panose="020B0604020202020204" pitchFamily="34" charset="0"/>
                <a:cs typeface="Arial" panose="020B0604020202020204" pitchFamily="34" charset="0"/>
              </a:rPr>
              <a:t>Next, find the associated physical file. The DD name is listed in the physical file definition, which we’ll find next.</a:t>
            </a:r>
          </a:p>
          <a:p>
            <a:pPr marL="228600" indent="-228600"/>
            <a:r>
              <a:rPr lang="en-US" altLang="ja-JP">
                <a:latin typeface="Arial" panose="020B0604020202020204" pitchFamily="34" charset="0"/>
                <a:cs typeface="Arial" panose="020B0604020202020204" pitchFamily="34" charset="0"/>
              </a:rPr>
              <a:t>Note that join files can be associated with only one physical file.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8205CB7-3FAE-3D4C-8BE8-E0D676ADABEB}"/>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3C615221-94DB-C040-A8B0-87D717CC7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ja-JP">
                <a:latin typeface="Arial" panose="020B0604020202020204" pitchFamily="34" charset="0"/>
                <a:cs typeface="Arial" panose="020B0604020202020204" pitchFamily="34" charset="0"/>
              </a:rPr>
              <a:t>Next, click the </a:t>
            </a:r>
            <a:r>
              <a:rPr lang="en-US" altLang="ja-JP" b="1">
                <a:latin typeface="Arial" panose="020B0604020202020204" pitchFamily="34" charset="0"/>
                <a:cs typeface="Arial" panose="020B0604020202020204" pitchFamily="34" charset="0"/>
              </a:rPr>
              <a:t>Physical File</a:t>
            </a:r>
            <a:r>
              <a:rPr lang="en-US" altLang="ja-JP">
                <a:latin typeface="Arial" panose="020B0604020202020204" pitchFamily="34" charset="0"/>
                <a:cs typeface="Arial" panose="020B0604020202020204" pitchFamily="34" charset="0"/>
              </a:rPr>
              <a:t> icon and select the specific file from the </a:t>
            </a:r>
            <a:r>
              <a:rPr lang="en-US" altLang="ja-JP" b="1">
                <a:latin typeface="Arial" panose="020B0604020202020204" pitchFamily="34" charset="0"/>
                <a:cs typeface="Arial" panose="020B0604020202020204" pitchFamily="34" charset="0"/>
              </a:rPr>
              <a:t>Associated Physical Files</a:t>
            </a:r>
            <a:r>
              <a:rPr lang="en-US" altLang="ja-JP">
                <a:latin typeface="Arial" panose="020B0604020202020204" pitchFamily="34" charset="0"/>
                <a:cs typeface="Arial" panose="020B0604020202020204" pitchFamily="34" charset="0"/>
              </a:rPr>
              <a:t> list. </a:t>
            </a:r>
          </a:p>
          <a:p>
            <a:pPr marL="228600" indent="-228600">
              <a:buFontTx/>
              <a:buAutoNum type="arabicPeriod"/>
            </a:pPr>
            <a:r>
              <a:rPr lang="en-US" altLang="ja-JP">
                <a:latin typeface="Arial" panose="020B0604020202020204" pitchFamily="34" charset="0"/>
                <a:cs typeface="Arial" panose="020B0604020202020204" pitchFamily="34" charset="0"/>
              </a:rPr>
              <a:t>Last, locate the input DD name. </a:t>
            </a:r>
          </a:p>
          <a:p>
            <a:pPr marL="228600" indent="-228600"/>
            <a:r>
              <a:rPr lang="en-US" altLang="ja-JP">
                <a:latin typeface="Arial" panose="020B0604020202020204" pitchFamily="34" charset="0"/>
                <a:cs typeface="Arial" panose="020B0604020202020204" pitchFamily="34" charset="0"/>
              </a:rPr>
              <a:t>This DD name should be placed in the join file job for use by GVBMR95, as shown at the bottom of this slide. The DD name must point to the file containing customer data. Note that join files must be in sorted order by the key specified in the logical record. An error is issued in the Extract phase if the files are not in sorted order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3C3B9AE-17E2-CB4A-BF8A-2E0CE790EF87}"/>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6010E526-A6A0-3D43-B30C-274E659AC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After execution of the MR95 in the Join phase job, the MR95 Control Report shows the number of records read from the input Customer join file. It also shows how many records were written to the RED file (DD name GREF003) and the REH file (DD Name GREFREH). These files are then used in the Extract phase.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E9F11A7-B0AD-AE4F-800D-CC1B1A79F519}"/>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A7BF06B-101E-0843-B5CD-9230CAD449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Following the Join phase execution of MR95, the Extract phase is run. Its inputs include the XLT, the REH and RED files, and the source or event file data (in this example, the Order file).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4F4ED869-EB1F-BD4F-A8CC-38B6D7DBA909}"/>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31F3FFB4-F3AE-C747-9FF4-21CBD85080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Extract phase MR95 Control Report shows the processing of view 24 reading the Order file. Note that, on the same row showing how many records were extracted from the Order file (12), the control report also shows 10 lookups found (designated by the letter “F”) and 2 lookups not found (NF). This means two orders were associated with at least one customer ID on the Order file, which did not have corresponding customer records in the Customer file.</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The report also shows that a total of 12 lookups were performed.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E8AB87E9-706B-BF47-B951-7559F3F9639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60419" name="Rectangle 2">
            <a:extLst>
              <a:ext uri="{FF2B5EF4-FFF2-40B4-BE49-F238E27FC236}">
                <a16:creationId xmlns:a16="http://schemas.microsoft.com/office/drawing/2014/main" id="{1FBCF57F-5CF2-434C-84EC-6B4D0C85665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01574FAA-321C-6041-9CC8-0C0DAEDCB8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This module provided an introduction to lookups. Now that you have completed this module, you should be able to: </a:t>
            </a:r>
          </a:p>
          <a:p>
            <a:pPr>
              <a:buFontTx/>
              <a:buChar char="•"/>
            </a:pPr>
            <a:r>
              <a:rPr lang="en-US" altLang="ja-JP" dirty="0">
                <a:latin typeface="Arial" panose="020B0604020202020204" pitchFamily="34" charset="0"/>
                <a:cs typeface="Arial" panose="020B0604020202020204" pitchFamily="34" charset="0"/>
              </a:rPr>
              <a:t>Describe a typical GenevaERS lookup path</a:t>
            </a:r>
          </a:p>
          <a:p>
            <a:pPr>
              <a:buFontTx/>
              <a:buChar char="•"/>
            </a:pPr>
            <a:r>
              <a:rPr lang="en-US" altLang="ja-JP" dirty="0">
                <a:latin typeface="Arial" panose="020B0604020202020204" pitchFamily="34" charset="0"/>
                <a:cs typeface="Arial" panose="020B0604020202020204" pitchFamily="34" charset="0"/>
              </a:rPr>
              <a:t>Create a lookup path in the GenevaERS Workbench</a:t>
            </a:r>
          </a:p>
          <a:p>
            <a:pPr>
              <a:buFontTx/>
              <a:buChar char="•"/>
            </a:pPr>
            <a:r>
              <a:rPr lang="en-US" altLang="ja-JP" dirty="0">
                <a:latin typeface="Arial" panose="020B0604020202020204" pitchFamily="34" charset="0"/>
                <a:cs typeface="Arial" panose="020B0604020202020204" pitchFamily="34" charset="0"/>
              </a:rPr>
              <a:t>Include join data, using the lookup path in a view</a:t>
            </a:r>
          </a:p>
          <a:p>
            <a:pPr>
              <a:buFontTx/>
              <a:buChar char="•"/>
            </a:pPr>
            <a:r>
              <a:rPr lang="en-US" altLang="ja-JP" dirty="0">
                <a:latin typeface="Arial" panose="020B0604020202020204" pitchFamily="34" charset="0"/>
                <a:cs typeface="Arial" panose="020B0604020202020204" pitchFamily="34" charset="0"/>
              </a:rPr>
              <a:t>Update and run the GenevaERS Join phase JCL</a:t>
            </a:r>
          </a:p>
          <a:p>
            <a:pPr>
              <a:buFontTx/>
              <a:buChar char="•"/>
            </a:pPr>
            <a:r>
              <a:rPr lang="en-US" altLang="ja-JP" dirty="0">
                <a:latin typeface="Arial" panose="020B0604020202020204" pitchFamily="34" charset="0"/>
                <a:cs typeface="Arial" panose="020B0604020202020204" pitchFamily="34" charset="0"/>
              </a:rPr>
              <a:t>Interpret the results of join processing</a:t>
            </a:r>
          </a:p>
          <a:p>
            <a:endParaRPr lang="en-US" altLang="en-US" dirty="0">
              <a:latin typeface="Arial" panose="020B0604020202020204" pitchFamily="34" charset="0"/>
              <a:cs typeface="Arial" panose="020B0604020202020204" pitchFamily="34" charset="0"/>
            </a:endParaRPr>
          </a:p>
        </p:txBody>
      </p:sp>
      <p:sp>
        <p:nvSpPr>
          <p:cNvPr id="60421" name="Rectangle 2">
            <a:extLst>
              <a:ext uri="{FF2B5EF4-FFF2-40B4-BE49-F238E27FC236}">
                <a16:creationId xmlns:a16="http://schemas.microsoft.com/office/drawing/2014/main" id="{BF1E40BE-C5A1-DD46-981D-38CE815CFC3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8">
            <a:extLst>
              <a:ext uri="{FF2B5EF4-FFF2-40B4-BE49-F238E27FC236}">
                <a16:creationId xmlns:a16="http://schemas.microsoft.com/office/drawing/2014/main" id="{A3E415F7-D1BB-6149-A42C-C4035B39A7D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61443" name="Rectangle 2">
            <a:extLst>
              <a:ext uri="{FF2B5EF4-FFF2-40B4-BE49-F238E27FC236}">
                <a16:creationId xmlns:a16="http://schemas.microsoft.com/office/drawing/2014/main" id="{1F0AA67B-9D41-EA42-942B-060125D87C16}"/>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2C25935-AD5C-454C-A263-919C6C5BC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FCC9ACE-6BC3-AC48-9FD3-DE9062A07DF8}"/>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D9122F72-6C5B-D641-BEE9-4878CCC4E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a:extLst>
              <a:ext uri="{FF2B5EF4-FFF2-40B4-BE49-F238E27FC236}">
                <a16:creationId xmlns:a16="http://schemas.microsoft.com/office/drawing/2014/main" id="{844FF031-8947-EE42-B523-813E405D02A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5843" name="Rectangle 2">
            <a:extLst>
              <a:ext uri="{FF2B5EF4-FFF2-40B4-BE49-F238E27FC236}">
                <a16:creationId xmlns:a16="http://schemas.microsoft.com/office/drawing/2014/main" id="{AE53CACC-68EB-CE44-89B3-CC519872229D}"/>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26C144CA-8193-C546-9957-8FF4A2055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a:latin typeface="Arial" panose="020B0604020202020204" pitchFamily="34" charset="0"/>
                <a:cs typeface="Arial" panose="020B0604020202020204" pitchFamily="34" charset="0"/>
              </a:rPr>
              <a:t>GenevaERS allows users to combine or "join" data together from different files for selection tests or inclusion in an output. This requires telling GenevaERS which data from the two files to match, the source, and the target. These files typically have different layouts, described by differing GenevaERS logical records, or LRs. GenevaERS requires these source and target relationships to be predefined in a GenevaERS lookup path. The lookup path is similar to an SQL "where" clause in a relational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2FE2172-A5AF-DD41-99C2-1ECB0B21335C}"/>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EA7B9B40-05CF-BF43-984D-68D62285C4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 Thank you for your participation.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0CA6C13B-7C32-A449-82FE-668F76FF5B1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6867" name="Rectangle 2">
            <a:extLst>
              <a:ext uri="{FF2B5EF4-FFF2-40B4-BE49-F238E27FC236}">
                <a16:creationId xmlns:a16="http://schemas.microsoft.com/office/drawing/2014/main" id="{E7433454-9B83-7247-B1DF-8D8A6E9F1CD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C24C6518-3DE5-AB49-9416-EBDA02F7A1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Lookup paths can be used by many different views. To view existing lookup paths, click </a:t>
            </a:r>
            <a:r>
              <a:rPr lang="en-US" altLang="ja-JP" b="1">
                <a:latin typeface="Arial" panose="020B0604020202020204" pitchFamily="34" charset="0"/>
                <a:cs typeface="Arial" panose="020B0604020202020204" pitchFamily="34" charset="0"/>
              </a:rPr>
              <a:t>Lookup Paths</a:t>
            </a:r>
            <a:r>
              <a:rPr lang="en-US" altLang="ja-JP">
                <a:latin typeface="Arial" panose="020B0604020202020204" pitchFamily="34" charset="0"/>
                <a:cs typeface="Arial" panose="020B0604020202020204" pitchFamily="34" charset="0"/>
              </a:rPr>
              <a:t> in the Navigator pane and open a lookup path in the metadata list at the bottom of the screen. </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To create a new lookup path, select </a:t>
            </a:r>
            <a:r>
              <a:rPr lang="en-US" altLang="ja-JP" b="1">
                <a:latin typeface="Arial" panose="020B0604020202020204" pitchFamily="34" charset="0"/>
                <a:cs typeface="Arial" panose="020B0604020202020204" pitchFamily="34" charset="0"/>
              </a:rPr>
              <a:t>Administration</a:t>
            </a:r>
            <a:r>
              <a:rPr lang="en-US" altLang="ja-JP">
                <a:latin typeface="Arial" panose="020B0604020202020204" pitchFamily="34" charset="0"/>
                <a:cs typeface="Arial" panose="020B0604020202020204" pitchFamily="34" charset="0"/>
              </a:rPr>
              <a:t>, then </a:t>
            </a:r>
            <a:r>
              <a:rPr lang="en-US" altLang="ja-JP" b="1">
                <a:latin typeface="Arial" panose="020B0604020202020204" pitchFamily="34" charset="0"/>
                <a:cs typeface="Arial" panose="020B0604020202020204" pitchFamily="34" charset="0"/>
              </a:rPr>
              <a:t>New</a:t>
            </a:r>
            <a:r>
              <a:rPr lang="en-US" altLang="ja-JP">
                <a:latin typeface="Arial" panose="020B0604020202020204" pitchFamily="34" charset="0"/>
                <a:cs typeface="Arial" panose="020B0604020202020204" pitchFamily="34" charset="0"/>
              </a:rPr>
              <a:t>, and then </a:t>
            </a:r>
            <a:r>
              <a:rPr lang="en-US" altLang="ja-JP" b="1">
                <a:latin typeface="Arial" panose="020B0604020202020204" pitchFamily="34" charset="0"/>
                <a:cs typeface="Arial" panose="020B0604020202020204" pitchFamily="34" charset="0"/>
              </a:rPr>
              <a:t>Lookup Path</a:t>
            </a:r>
            <a:r>
              <a:rPr lang="en-US" altLang="ja-JP">
                <a:latin typeface="Arial" panose="020B0604020202020204" pitchFamily="34" charset="0"/>
                <a:cs typeface="Arial" panose="020B0604020202020204" pitchFamily="34" charset="0"/>
              </a:rPr>
              <a:t> from the menu.</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a:extLst>
              <a:ext uri="{FF2B5EF4-FFF2-40B4-BE49-F238E27FC236}">
                <a16:creationId xmlns:a16="http://schemas.microsoft.com/office/drawing/2014/main" id="{9892B2B8-D9AA-1C4B-95B8-4ADB8FB8A34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7891" name="Rectangle 2">
            <a:extLst>
              <a:ext uri="{FF2B5EF4-FFF2-40B4-BE49-F238E27FC236}">
                <a16:creationId xmlns:a16="http://schemas.microsoft.com/office/drawing/2014/main" id="{636D335E-F74B-C34A-B894-6954AF0523F7}"/>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F981C436-A67F-A345-B40B-3B1571A179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a:t>
            </a:r>
            <a:r>
              <a:rPr lang="en-US" altLang="ja-JP" b="1">
                <a:latin typeface="Arial" panose="020B0604020202020204" pitchFamily="34" charset="0"/>
                <a:cs typeface="Arial" panose="020B0604020202020204" pitchFamily="34" charset="0"/>
              </a:rPr>
              <a:t>General</a:t>
            </a:r>
            <a:r>
              <a:rPr lang="en-US" altLang="ja-JP">
                <a:latin typeface="Arial" panose="020B0604020202020204" pitchFamily="34" charset="0"/>
                <a:cs typeface="Arial" panose="020B0604020202020204" pitchFamily="34" charset="0"/>
              </a:rPr>
              <a:t> tab of the selected lookup path shows the lookup path ID, name, comments, and status, either active or inactive.</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When you create a new lookup path, the lookup path ID is assigned by the Workbench and is not editable. It is used to make each lookup path unique and appears along with the lookup path name in views.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8">
            <a:extLst>
              <a:ext uri="{FF2B5EF4-FFF2-40B4-BE49-F238E27FC236}">
                <a16:creationId xmlns:a16="http://schemas.microsoft.com/office/drawing/2014/main" id="{F796833D-1131-4742-8600-1E66CDA2135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8915" name="Rectangle 2">
            <a:extLst>
              <a:ext uri="{FF2B5EF4-FFF2-40B4-BE49-F238E27FC236}">
                <a16:creationId xmlns:a16="http://schemas.microsoft.com/office/drawing/2014/main" id="{B07637AF-DBD7-E346-9E5D-AB9D8CE9DC54}"/>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A0DDC9FE-2718-AB42-B87D-F3872DAE1E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name of the lookup path is visible when you are using it in views. When you name a lookup path, it is good practice to include the source-LR-to-target-LR mapping performed by the path. Also, if more than one lookup path in your environment is used to join the same source LR and target, you should add additional qualifiers to the name to provide uniqueness.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a:extLst>
              <a:ext uri="{FF2B5EF4-FFF2-40B4-BE49-F238E27FC236}">
                <a16:creationId xmlns:a16="http://schemas.microsoft.com/office/drawing/2014/main" id="{2742D2F3-81EE-D44A-8509-0BCFF1A893B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39939" name="Rectangle 2">
            <a:extLst>
              <a:ext uri="{FF2B5EF4-FFF2-40B4-BE49-F238E27FC236}">
                <a16:creationId xmlns:a16="http://schemas.microsoft.com/office/drawing/2014/main" id="{56A2E564-810D-0E42-8070-1D577D5BE5C3}"/>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53D0C7AC-6F89-D144-86EC-4CF5E44BA0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Lookup paths are created with an Inactive status and remain inactive until they are completely defined. They can then be activated, allowing for use in views. </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If an active lookup path changes, all views referencing that lookup path are deactivated to prevent views from performing inaccurate joins. Select the </a:t>
            </a:r>
            <a:r>
              <a:rPr lang="en-US" altLang="ja-JP" b="1">
                <a:latin typeface="Arial" panose="020B0604020202020204" pitchFamily="34" charset="0"/>
                <a:cs typeface="Arial" panose="020B0604020202020204" pitchFamily="34" charset="0"/>
              </a:rPr>
              <a:t>Make Lookup Path Inactive</a:t>
            </a:r>
            <a:r>
              <a:rPr lang="en-US" altLang="ja-JP">
                <a:latin typeface="Arial" panose="020B0604020202020204" pitchFamily="34" charset="0"/>
                <a:cs typeface="Arial" panose="020B0604020202020204" pitchFamily="34" charset="0"/>
              </a:rPr>
              <a:t> check box to deactivate the lookup; this also deactivates all the views using the lookup path.</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8">
            <a:extLst>
              <a:ext uri="{FF2B5EF4-FFF2-40B4-BE49-F238E27FC236}">
                <a16:creationId xmlns:a16="http://schemas.microsoft.com/office/drawing/2014/main" id="{B18F0506-4942-074A-A778-5DB8084171E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0963" name="Rectangle 2">
            <a:extLst>
              <a:ext uri="{FF2B5EF4-FFF2-40B4-BE49-F238E27FC236}">
                <a16:creationId xmlns:a16="http://schemas.microsoft.com/office/drawing/2014/main" id="{F435E600-935D-5E49-A3B5-E2584185990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6155ED2D-2272-DA40-918A-383A8A9AA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From the </a:t>
            </a:r>
            <a:r>
              <a:rPr lang="en-US" altLang="ja-JP" b="1">
                <a:latin typeface="Arial" panose="020B0604020202020204" pitchFamily="34" charset="0"/>
                <a:cs typeface="Arial" panose="020B0604020202020204" pitchFamily="34" charset="0"/>
              </a:rPr>
              <a:t>General</a:t>
            </a:r>
            <a:r>
              <a:rPr lang="en-US" altLang="ja-JP">
                <a:latin typeface="Arial" panose="020B0604020202020204" pitchFamily="34" charset="0"/>
                <a:cs typeface="Arial" panose="020B0604020202020204" pitchFamily="34" charset="0"/>
              </a:rPr>
              <a:t> tab, we’ve clicked the </a:t>
            </a:r>
            <a:r>
              <a:rPr lang="en-US" altLang="ja-JP" b="1">
                <a:latin typeface="Arial" panose="020B0604020202020204" pitchFamily="34" charset="0"/>
                <a:cs typeface="Arial" panose="020B0604020202020204" pitchFamily="34" charset="0"/>
              </a:rPr>
              <a:t>Lookup Path Definition</a:t>
            </a:r>
            <a:r>
              <a:rPr lang="en-US" altLang="ja-JP">
                <a:latin typeface="Arial" panose="020B0604020202020204" pitchFamily="34" charset="0"/>
                <a:cs typeface="Arial" panose="020B0604020202020204" pitchFamily="34" charset="0"/>
              </a:rPr>
              <a:t> tab, where we can select the source logical record and the target LR and its specific logical file. We can then select the source fields that should be used to create a key to search the target to find a matching record. The accumulated length of the source fields must equal the total key length before the lookup path can be activated and used for processing in a view.</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a:extLst>
              <a:ext uri="{FF2B5EF4-FFF2-40B4-BE49-F238E27FC236}">
                <a16:creationId xmlns:a16="http://schemas.microsoft.com/office/drawing/2014/main" id="{9B6975DA-713D-A648-8C68-BD0B6D3A1AD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Copyright IBM Corp. 2012, licensed under Apache 2.0 to the GenevaERS project    Course materials may not be reproduced in whole or in part without the prior written permission of IBM.</a:t>
            </a:r>
          </a:p>
        </p:txBody>
      </p:sp>
      <p:sp>
        <p:nvSpPr>
          <p:cNvPr id="41987" name="Rectangle 2">
            <a:extLst>
              <a:ext uri="{FF2B5EF4-FFF2-40B4-BE49-F238E27FC236}">
                <a16:creationId xmlns:a16="http://schemas.microsoft.com/office/drawing/2014/main" id="{DFA2C9BA-0773-EB4D-9949-39E1BE803CC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52BFE7B-EB44-2F43-B11D-82551743EB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Source Field Properties area is displayed when the </a:t>
            </a:r>
            <a:r>
              <a:rPr lang="en-US" altLang="ja-JP" b="1">
                <a:latin typeface="Arial" panose="020B0604020202020204" pitchFamily="34" charset="0"/>
                <a:cs typeface="Arial" panose="020B0604020202020204" pitchFamily="34" charset="0"/>
              </a:rPr>
              <a:t>Selected Source Fields</a:t>
            </a:r>
            <a:r>
              <a:rPr lang="en-US" altLang="ja-JP">
                <a:latin typeface="Arial" panose="020B0604020202020204" pitchFamily="34" charset="0"/>
                <a:cs typeface="Arial" panose="020B0604020202020204" pitchFamily="34" charset="0"/>
              </a:rPr>
              <a:t> list is clicked. Here you can select a source field from the source logical record or specify a constant that should be used in the key. Constants can be either static, as shown here, or symbolic, which allows setting the value in the view when the lookup path is used. When specifying a constant, carefully consider the format of the target key when setting the format (data type), length, and so on. </a:t>
            </a:r>
          </a:p>
          <a:p>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We’ve now completed the lookup path. Next, we’ll see how to use it in the view.</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560C69EF-7CA0-324D-9B61-3A61A67B7D7A}"/>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p:spPr>
        <p:txBody>
          <a:bodyPr wrap="none" anchor="ctr"/>
          <a:lstStyle/>
          <a:p>
            <a:pPr>
              <a:defRPr/>
            </a:pPr>
            <a:endParaRPr lang="en-US">
              <a:latin typeface="Arial" charset="0"/>
            </a:endParaRPr>
          </a:p>
        </p:txBody>
      </p:sp>
      <p:pic>
        <p:nvPicPr>
          <p:cNvPr id="5" name="Picture 26" descr="Skyscrapers">
            <a:extLst>
              <a:ext uri="{FF2B5EF4-FFF2-40B4-BE49-F238E27FC236}">
                <a16:creationId xmlns:a16="http://schemas.microsoft.com/office/drawing/2014/main" id="{21D51DE6-B662-EE45-836F-2A7840CF02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CD6F6993-F33B-4B4C-9E00-380985B02A78}"/>
              </a:ext>
            </a:extLst>
          </p:cNvPr>
          <p:cNvSpPr txBox="1">
            <a:spLocks noChangeArrowheads="1"/>
          </p:cNvSpPr>
          <p:nvPr userDrawn="1"/>
        </p:nvSpPr>
        <p:spPr bwMode="auto">
          <a:xfrm>
            <a:off x="3394746" y="6553200"/>
            <a:ext cx="4822154"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Copyright IBM Corp. 2013, licensed under Apache 2.0 to the GenevaERS project.</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3965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9DEEA7CE-63B7-3F47-9599-82020FA03CA3}"/>
              </a:ext>
            </a:extLst>
          </p:cNvPr>
          <p:cNvSpPr>
            <a:spLocks noGrp="1" noChangeArrowheads="1"/>
          </p:cNvSpPr>
          <p:nvPr>
            <p:ph type="sldNum" sz="quarter" idx="10"/>
          </p:nvPr>
        </p:nvSpPr>
        <p:spPr>
          <a:ln/>
        </p:spPr>
        <p:txBody>
          <a:bodyPr/>
          <a:lstStyle>
            <a:lvl1pPr>
              <a:defRPr/>
            </a:lvl1pPr>
          </a:lstStyle>
          <a:p>
            <a:fld id="{168B61CF-7939-6C48-8FD6-6CF8BB3A3CA5}" type="slidenum">
              <a:rPr lang="en-AU" altLang="en-US"/>
              <a:pPr/>
              <a:t>‹#›</a:t>
            </a:fld>
            <a:endParaRPr lang="en-AU" altLang="en-US"/>
          </a:p>
        </p:txBody>
      </p:sp>
    </p:spTree>
    <p:extLst>
      <p:ext uri="{BB962C8B-B14F-4D97-AF65-F5344CB8AC3E}">
        <p14:creationId xmlns:p14="http://schemas.microsoft.com/office/powerpoint/2010/main" val="47139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4556FA9E-0B0C-F141-8408-9A2C0E69E3CC}"/>
              </a:ext>
            </a:extLst>
          </p:cNvPr>
          <p:cNvSpPr>
            <a:spLocks noGrp="1" noChangeArrowheads="1"/>
          </p:cNvSpPr>
          <p:nvPr>
            <p:ph type="sldNum" sz="quarter" idx="10"/>
          </p:nvPr>
        </p:nvSpPr>
        <p:spPr>
          <a:ln/>
        </p:spPr>
        <p:txBody>
          <a:bodyPr/>
          <a:lstStyle>
            <a:lvl1pPr>
              <a:defRPr/>
            </a:lvl1pPr>
          </a:lstStyle>
          <a:p>
            <a:fld id="{7DD881AA-A7A8-0041-99A9-4A3BC6A72075}" type="slidenum">
              <a:rPr lang="en-AU" altLang="en-US"/>
              <a:pPr/>
              <a:t>‹#›</a:t>
            </a:fld>
            <a:endParaRPr lang="en-AU" altLang="en-US"/>
          </a:p>
        </p:txBody>
      </p:sp>
    </p:spTree>
    <p:extLst>
      <p:ext uri="{BB962C8B-B14F-4D97-AF65-F5344CB8AC3E}">
        <p14:creationId xmlns:p14="http://schemas.microsoft.com/office/powerpoint/2010/main" val="48736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5B461809-5220-0444-85D9-8FF22861EFB7}"/>
              </a:ext>
            </a:extLst>
          </p:cNvPr>
          <p:cNvSpPr>
            <a:spLocks noGrp="1" noChangeArrowheads="1"/>
          </p:cNvSpPr>
          <p:nvPr>
            <p:ph type="sldNum" sz="quarter" idx="10"/>
          </p:nvPr>
        </p:nvSpPr>
        <p:spPr>
          <a:ln/>
        </p:spPr>
        <p:txBody>
          <a:bodyPr/>
          <a:lstStyle>
            <a:lvl1pPr>
              <a:defRPr/>
            </a:lvl1pPr>
          </a:lstStyle>
          <a:p>
            <a:fld id="{7C120A93-0604-D14B-B0C5-B4EE77404908}" type="slidenum">
              <a:rPr lang="en-AU" altLang="en-US"/>
              <a:pPr/>
              <a:t>‹#›</a:t>
            </a:fld>
            <a:endParaRPr lang="en-AU" altLang="en-US"/>
          </a:p>
        </p:txBody>
      </p:sp>
    </p:spTree>
    <p:extLst>
      <p:ext uri="{BB962C8B-B14F-4D97-AF65-F5344CB8AC3E}">
        <p14:creationId xmlns:p14="http://schemas.microsoft.com/office/powerpoint/2010/main" val="168865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C626F95F-CCC3-C14C-8AC5-7D0CC35C6247}"/>
              </a:ext>
            </a:extLst>
          </p:cNvPr>
          <p:cNvSpPr>
            <a:spLocks noGrp="1" noChangeArrowheads="1"/>
          </p:cNvSpPr>
          <p:nvPr>
            <p:ph type="sldNum" sz="quarter" idx="10"/>
          </p:nvPr>
        </p:nvSpPr>
        <p:spPr>
          <a:ln/>
        </p:spPr>
        <p:txBody>
          <a:bodyPr/>
          <a:lstStyle>
            <a:lvl1pPr>
              <a:defRPr/>
            </a:lvl1pPr>
          </a:lstStyle>
          <a:p>
            <a:fld id="{053B3153-2C38-754B-A9A6-E06C5120E76D}" type="slidenum">
              <a:rPr lang="en-AU" altLang="en-US"/>
              <a:pPr/>
              <a:t>‹#›</a:t>
            </a:fld>
            <a:endParaRPr lang="en-AU" altLang="en-US"/>
          </a:p>
        </p:txBody>
      </p:sp>
    </p:spTree>
    <p:extLst>
      <p:ext uri="{BB962C8B-B14F-4D97-AF65-F5344CB8AC3E}">
        <p14:creationId xmlns:p14="http://schemas.microsoft.com/office/powerpoint/2010/main" val="301069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B76B11DC-3025-4941-BD77-2D477776D997}"/>
              </a:ext>
            </a:extLst>
          </p:cNvPr>
          <p:cNvSpPr>
            <a:spLocks noGrp="1" noChangeArrowheads="1"/>
          </p:cNvSpPr>
          <p:nvPr>
            <p:ph type="sldNum" sz="quarter" idx="10"/>
          </p:nvPr>
        </p:nvSpPr>
        <p:spPr>
          <a:ln/>
        </p:spPr>
        <p:txBody>
          <a:bodyPr/>
          <a:lstStyle>
            <a:lvl1pPr>
              <a:defRPr/>
            </a:lvl1pPr>
          </a:lstStyle>
          <a:p>
            <a:fld id="{D54BB83B-46AD-944B-899F-9B90560FCB2A}" type="slidenum">
              <a:rPr lang="en-AU" altLang="en-US"/>
              <a:pPr/>
              <a:t>‹#›</a:t>
            </a:fld>
            <a:endParaRPr lang="en-AU" altLang="en-US"/>
          </a:p>
        </p:txBody>
      </p:sp>
    </p:spTree>
    <p:extLst>
      <p:ext uri="{BB962C8B-B14F-4D97-AF65-F5344CB8AC3E}">
        <p14:creationId xmlns:p14="http://schemas.microsoft.com/office/powerpoint/2010/main" val="242109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A82B18B2-92D9-934C-9103-809905653E1B}"/>
              </a:ext>
            </a:extLst>
          </p:cNvPr>
          <p:cNvSpPr>
            <a:spLocks noGrp="1" noChangeArrowheads="1"/>
          </p:cNvSpPr>
          <p:nvPr>
            <p:ph type="sldNum" sz="quarter" idx="10"/>
          </p:nvPr>
        </p:nvSpPr>
        <p:spPr>
          <a:ln/>
        </p:spPr>
        <p:txBody>
          <a:bodyPr/>
          <a:lstStyle>
            <a:lvl1pPr>
              <a:defRPr/>
            </a:lvl1pPr>
          </a:lstStyle>
          <a:p>
            <a:fld id="{8217F462-42EF-BD42-933F-903C50D6AB06}" type="slidenum">
              <a:rPr lang="en-AU" altLang="en-US"/>
              <a:pPr/>
              <a:t>‹#›</a:t>
            </a:fld>
            <a:endParaRPr lang="en-AU" altLang="en-US"/>
          </a:p>
        </p:txBody>
      </p:sp>
    </p:spTree>
    <p:extLst>
      <p:ext uri="{BB962C8B-B14F-4D97-AF65-F5344CB8AC3E}">
        <p14:creationId xmlns:p14="http://schemas.microsoft.com/office/powerpoint/2010/main" val="1860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9967ECF7-7234-644D-BBA8-E32538D9C5C4}"/>
              </a:ext>
            </a:extLst>
          </p:cNvPr>
          <p:cNvSpPr>
            <a:spLocks noGrp="1" noChangeArrowheads="1"/>
          </p:cNvSpPr>
          <p:nvPr>
            <p:ph type="sldNum" sz="quarter" idx="10"/>
          </p:nvPr>
        </p:nvSpPr>
        <p:spPr>
          <a:ln/>
        </p:spPr>
        <p:txBody>
          <a:bodyPr/>
          <a:lstStyle>
            <a:lvl1pPr>
              <a:defRPr/>
            </a:lvl1pPr>
          </a:lstStyle>
          <a:p>
            <a:fld id="{56628882-1503-D74C-A228-68F68B67738B}" type="slidenum">
              <a:rPr lang="en-AU" altLang="en-US"/>
              <a:pPr/>
              <a:t>‹#›</a:t>
            </a:fld>
            <a:endParaRPr lang="en-AU" altLang="en-US"/>
          </a:p>
        </p:txBody>
      </p:sp>
    </p:spTree>
    <p:extLst>
      <p:ext uri="{BB962C8B-B14F-4D97-AF65-F5344CB8AC3E}">
        <p14:creationId xmlns:p14="http://schemas.microsoft.com/office/powerpoint/2010/main" val="329674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14881BF9-B864-B44A-81C7-0FC4F3F32696}"/>
              </a:ext>
            </a:extLst>
          </p:cNvPr>
          <p:cNvSpPr>
            <a:spLocks noGrp="1" noChangeArrowheads="1"/>
          </p:cNvSpPr>
          <p:nvPr>
            <p:ph type="sldNum" sz="quarter" idx="10"/>
          </p:nvPr>
        </p:nvSpPr>
        <p:spPr>
          <a:ln/>
        </p:spPr>
        <p:txBody>
          <a:bodyPr/>
          <a:lstStyle>
            <a:lvl1pPr>
              <a:defRPr/>
            </a:lvl1pPr>
          </a:lstStyle>
          <a:p>
            <a:fld id="{32484985-0BF3-5743-916C-48D6693F21DE}" type="slidenum">
              <a:rPr lang="en-AU" altLang="en-US"/>
              <a:pPr/>
              <a:t>‹#›</a:t>
            </a:fld>
            <a:endParaRPr lang="en-AU" altLang="en-US"/>
          </a:p>
        </p:txBody>
      </p:sp>
    </p:spTree>
    <p:extLst>
      <p:ext uri="{BB962C8B-B14F-4D97-AF65-F5344CB8AC3E}">
        <p14:creationId xmlns:p14="http://schemas.microsoft.com/office/powerpoint/2010/main" val="413284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D7184DE5-C49E-604C-92CE-13A7E07BB01C}"/>
              </a:ext>
            </a:extLst>
          </p:cNvPr>
          <p:cNvSpPr>
            <a:spLocks noGrp="1" noChangeArrowheads="1"/>
          </p:cNvSpPr>
          <p:nvPr>
            <p:ph type="sldNum" sz="quarter" idx="10"/>
          </p:nvPr>
        </p:nvSpPr>
        <p:spPr>
          <a:ln/>
        </p:spPr>
        <p:txBody>
          <a:bodyPr/>
          <a:lstStyle>
            <a:lvl1pPr>
              <a:defRPr/>
            </a:lvl1pPr>
          </a:lstStyle>
          <a:p>
            <a:fld id="{C08B192A-6F07-E14F-89EF-19C3D51EF171}" type="slidenum">
              <a:rPr lang="en-AU" altLang="en-US"/>
              <a:pPr/>
              <a:t>‹#›</a:t>
            </a:fld>
            <a:endParaRPr lang="en-AU" altLang="en-US"/>
          </a:p>
        </p:txBody>
      </p:sp>
    </p:spTree>
    <p:extLst>
      <p:ext uri="{BB962C8B-B14F-4D97-AF65-F5344CB8AC3E}">
        <p14:creationId xmlns:p14="http://schemas.microsoft.com/office/powerpoint/2010/main" val="680724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29EA5F8C-AD89-1540-ABB0-385CBFB67DE3}"/>
              </a:ext>
            </a:extLst>
          </p:cNvPr>
          <p:cNvSpPr>
            <a:spLocks noGrp="1" noChangeArrowheads="1"/>
          </p:cNvSpPr>
          <p:nvPr>
            <p:ph type="sldNum" sz="quarter" idx="10"/>
          </p:nvPr>
        </p:nvSpPr>
        <p:spPr>
          <a:ln/>
        </p:spPr>
        <p:txBody>
          <a:bodyPr/>
          <a:lstStyle>
            <a:lvl1pPr>
              <a:defRPr/>
            </a:lvl1pPr>
          </a:lstStyle>
          <a:p>
            <a:fld id="{23C160EC-B465-4F4F-B4F2-AEEC84A77712}" type="slidenum">
              <a:rPr lang="en-AU" altLang="en-US"/>
              <a:pPr/>
              <a:t>‹#›</a:t>
            </a:fld>
            <a:endParaRPr lang="en-AU" altLang="en-US"/>
          </a:p>
        </p:txBody>
      </p:sp>
    </p:spTree>
    <p:extLst>
      <p:ext uri="{BB962C8B-B14F-4D97-AF65-F5344CB8AC3E}">
        <p14:creationId xmlns:p14="http://schemas.microsoft.com/office/powerpoint/2010/main" val="298932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BC80B83-0EAF-224C-9AA8-1BF7CC4069EF}"/>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7" name="Line 3">
            <a:extLst>
              <a:ext uri="{FF2B5EF4-FFF2-40B4-BE49-F238E27FC236}">
                <a16:creationId xmlns:a16="http://schemas.microsoft.com/office/drawing/2014/main" id="{1C5C6F7E-37C0-E049-A01E-64F40CB329AB}"/>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a:latin typeface="Arial" charset="0"/>
            </a:endParaRPr>
          </a:p>
        </p:txBody>
      </p:sp>
      <p:sp>
        <p:nvSpPr>
          <p:cNvPr id="1029" name="Rectangle 5">
            <a:extLst>
              <a:ext uri="{FF2B5EF4-FFF2-40B4-BE49-F238E27FC236}">
                <a16:creationId xmlns:a16="http://schemas.microsoft.com/office/drawing/2014/main" id="{600BC51F-3B5D-584A-9F5D-C238364FFF83}"/>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0" name="Rectangle 7">
            <a:extLst>
              <a:ext uri="{FF2B5EF4-FFF2-40B4-BE49-F238E27FC236}">
                <a16:creationId xmlns:a16="http://schemas.microsoft.com/office/drawing/2014/main" id="{B333AEAC-CFED-0F45-8DA9-070C0BD3CD60}"/>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04B23DA2-3522-9241-AADF-32499AB4CF7E}"/>
              </a:ext>
            </a:extLst>
          </p:cNvPr>
          <p:cNvSpPr>
            <a:spLocks noGrp="1" noChangeArrowheads="1"/>
          </p:cNvSpPr>
          <p:nvPr>
            <p:ph type="sldNum" sz="quarter" idx="4"/>
          </p:nvPr>
        </p:nvSpPr>
        <p:spPr bwMode="auto">
          <a:xfrm>
            <a:off x="228600" y="6381750"/>
            <a:ext cx="9144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640394E3-563A-B24B-91E4-2618706E8405}" type="slidenum">
              <a:rPr lang="en-AU" altLang="en-US"/>
              <a:pPr/>
              <a:t>‹#›</a:t>
            </a:fld>
            <a:endParaRPr lang="en-AU" altLang="en-US"/>
          </a:p>
        </p:txBody>
      </p:sp>
      <p:sp>
        <p:nvSpPr>
          <p:cNvPr id="2" name="Rectangle 9">
            <a:extLst>
              <a:ext uri="{FF2B5EF4-FFF2-40B4-BE49-F238E27FC236}">
                <a16:creationId xmlns:a16="http://schemas.microsoft.com/office/drawing/2014/main" id="{B09D5684-8178-404A-97B8-610B02F966AA}"/>
              </a:ext>
            </a:extLst>
          </p:cNvPr>
          <p:cNvSpPr>
            <a:spLocks noChangeArrowheads="1"/>
          </p:cNvSpPr>
          <p:nvPr/>
        </p:nvSpPr>
        <p:spPr bwMode="auto">
          <a:xfrm>
            <a:off x="228600" y="6381750"/>
            <a:ext cx="914400" cy="476250"/>
          </a:xfrm>
          <a:prstGeom prst="rect">
            <a:avLst/>
          </a:prstGeom>
          <a:noFill/>
          <a:ln w="9525">
            <a:noFill/>
            <a:miter lim="800000"/>
            <a:headEnd/>
            <a:tailEnd/>
          </a:ln>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a:fld id="{AD563C03-1871-5840-AC5F-80652025A391}" type="slidenum">
              <a:rPr lang="en-AU" altLang="en-US" sz="1400"/>
              <a:pPr algn="r"/>
              <a:t>‹#›</a:t>
            </a:fld>
            <a:endParaRPr lang="en-AU" altLang="en-US" sz="1400"/>
          </a:p>
        </p:txBody>
      </p:sp>
      <p:sp>
        <p:nvSpPr>
          <p:cNvPr id="1034" name="Rectangle 10">
            <a:extLst>
              <a:ext uri="{FF2B5EF4-FFF2-40B4-BE49-F238E27FC236}">
                <a16:creationId xmlns:a16="http://schemas.microsoft.com/office/drawing/2014/main" id="{EA617AE8-1693-BD4F-B9CE-93B77EC675A0}"/>
              </a:ext>
            </a:extLst>
          </p:cNvPr>
          <p:cNvSpPr>
            <a:spLocks noChangeArrowheads="1"/>
          </p:cNvSpPr>
          <p:nvPr userDrawn="1"/>
        </p:nvSpPr>
        <p:spPr bwMode="auto">
          <a:xfrm>
            <a:off x="4353937" y="6510959"/>
            <a:ext cx="4786888"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29"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mp3"/><Relationship Id="rId7" Type="http://schemas.openxmlformats.org/officeDocument/2006/relationships/image" Target="../media/image18.png"/><Relationship Id="rId2" Type="http://schemas.microsoft.com/office/2007/relationships/media" Target="../media/media18.mp3"/><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p3"/><Relationship Id="rId7" Type="http://schemas.openxmlformats.org/officeDocument/2006/relationships/image" Target="../media/image20.png"/><Relationship Id="rId2" Type="http://schemas.microsoft.com/office/2007/relationships/media" Target="../media/media20.mp3"/><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7" Type="http://schemas.openxmlformats.org/officeDocument/2006/relationships/image" Target="../media/image2.png"/><Relationship Id="rId2" Type="http://schemas.microsoft.com/office/2007/relationships/media" Target="../media/media21.mp3"/><Relationship Id="rId1" Type="http://schemas.openxmlformats.org/officeDocument/2006/relationships/tags" Target="../tags/tag18.xml"/><Relationship Id="rId6" Type="http://schemas.openxmlformats.org/officeDocument/2006/relationships/image" Target="../media/image21.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p3"/><Relationship Id="rId2" Type="http://schemas.microsoft.com/office/2007/relationships/media" Target="../media/media27.mp3"/><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28.mp3"/><Relationship Id="rId7" Type="http://schemas.openxmlformats.org/officeDocument/2006/relationships/hyperlink" Target="http://safr.ibm.com/help/index.jsp"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28.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27.jpeg"/><Relationship Id="rId4" Type="http://schemas.openxmlformats.org/officeDocument/2006/relationships/audio" Target="../media/media28.mp3"/><Relationship Id="rId9" Type="http://schemas.openxmlformats.org/officeDocument/2006/relationships/hyperlink" Target="http://www.redbooks.ibm.com/abstracts/redp4599.html?Open" TargetMode="External"/></Relationships>
</file>

<file path=ppt/slides/_rels/slide29.xml.rels><?xml version="1.0" encoding="UTF-8" standalone="yes"?>
<Relationships xmlns="http://schemas.openxmlformats.org/package/2006/relationships"><Relationship Id="rId3" Type="http://schemas.openxmlformats.org/officeDocument/2006/relationships/audio" Target="../media/media29.mp3"/><Relationship Id="rId7" Type="http://schemas.openxmlformats.org/officeDocument/2006/relationships/image" Target="../media/image2.png"/><Relationship Id="rId2" Type="http://schemas.microsoft.com/office/2007/relationships/media" Target="../media/media29.mp3"/><Relationship Id="rId1" Type="http://schemas.openxmlformats.org/officeDocument/2006/relationships/tags" Target="../tags/tag22.xml"/><Relationship Id="rId6" Type="http://schemas.openxmlformats.org/officeDocument/2006/relationships/hyperlink" Target="http://www.ibm.com/legal/copytrade.shtml" TargetMode="External"/><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2.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0.mp3"/><Relationship Id="rId7" Type="http://schemas.openxmlformats.org/officeDocument/2006/relationships/image" Target="../media/image28.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audio" Target="../media/media30.mp3"/></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2.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p3"/><Relationship Id="rId7" Type="http://schemas.openxmlformats.org/officeDocument/2006/relationships/image" Target="../media/image5.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p3"/><Relationship Id="rId7" Type="http://schemas.openxmlformats.org/officeDocument/2006/relationships/image" Target="../media/image9.png"/><Relationship Id="rId2" Type="http://schemas.microsoft.com/office/2007/relationships/media" Target="../media/media9.mp3"/><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D7CC54C-4264-8C4A-B5F4-22D1AE37BF73}"/>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 </a:t>
            </a:r>
            <a:br>
              <a:rPr lang="en-US" altLang="en-US" sz="1800" b="0" i="1" dirty="0">
                <a:solidFill>
                  <a:schemeClr val="hlink"/>
                </a:solidFill>
              </a:rPr>
            </a:br>
            <a:r>
              <a:rPr lang="en-US" altLang="en-US" sz="1800" b="0" i="1" dirty="0">
                <a:solidFill>
                  <a:schemeClr val="hlink"/>
                </a:solidFill>
              </a:rPr>
              <a:t>Introduction to Lookups</a:t>
            </a:r>
            <a:br>
              <a:rPr lang="en-GB" altLang="en-US" sz="1800" b="0" i="1" dirty="0">
                <a:solidFill>
                  <a:schemeClr val="hlink"/>
                </a:solidFill>
              </a:rPr>
            </a:br>
            <a:endParaRPr lang="en-US" altLang="en-US" sz="1800" b="0" i="1" dirty="0">
              <a:solidFill>
                <a:schemeClr val="hlink"/>
              </a:solidFill>
            </a:endParaRPr>
          </a:p>
        </p:txBody>
      </p:sp>
      <p:pic>
        <p:nvPicPr>
          <p:cNvPr id="3" name="Online Media 2" descr="Mod4slide1 Shortened.m4a">
            <a:hlinkClick r:id="" action="ppaction://media"/>
            <a:extLst>
              <a:ext uri="{FF2B5EF4-FFF2-40B4-BE49-F238E27FC236}">
                <a16:creationId xmlns:a16="http://schemas.microsoft.com/office/drawing/2014/main" id="{BE4DA2BB-6D32-8D44-9FD3-0E552F8FD4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057400" y="302101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DBDA99E-81E2-584D-AE59-AB34DA6C2886}"/>
              </a:ext>
            </a:extLst>
          </p:cNvPr>
          <p:cNvSpPr>
            <a:spLocks noGrp="1" noChangeArrowheads="1"/>
          </p:cNvSpPr>
          <p:nvPr>
            <p:ph type="title" idx="4294967295"/>
          </p:nvPr>
        </p:nvSpPr>
        <p:spPr>
          <a:xfrm>
            <a:off x="228600" y="142875"/>
            <a:ext cx="7818438" cy="547688"/>
          </a:xfrm>
          <a:noFill/>
        </p:spPr>
        <p:txBody>
          <a:bodyPr/>
          <a:lstStyle/>
          <a:p>
            <a:pPr eaLnBrk="1" hangingPunct="1"/>
            <a:r>
              <a:rPr lang="en-US" altLang="en-US"/>
              <a:t>Lookup – Column Source Properties</a:t>
            </a:r>
          </a:p>
        </p:txBody>
      </p:sp>
      <p:pic>
        <p:nvPicPr>
          <p:cNvPr id="12291" name="Picture 3">
            <a:extLst>
              <a:ext uri="{FF2B5EF4-FFF2-40B4-BE49-F238E27FC236}">
                <a16:creationId xmlns:a16="http://schemas.microsoft.com/office/drawing/2014/main" id="{DAC7AB55-992F-A746-8CAF-C9314808070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620000" cy="46005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2" name="Rectangle 4">
            <a:extLst>
              <a:ext uri="{FF2B5EF4-FFF2-40B4-BE49-F238E27FC236}">
                <a16:creationId xmlns:a16="http://schemas.microsoft.com/office/drawing/2014/main" id="{099E973F-4867-8A42-9D38-765DA328B1B4}"/>
              </a:ext>
            </a:extLst>
          </p:cNvPr>
          <p:cNvSpPr>
            <a:spLocks noChangeArrowheads="1"/>
          </p:cNvSpPr>
          <p:nvPr/>
        </p:nvSpPr>
        <p:spPr bwMode="auto">
          <a:xfrm flipH="1">
            <a:off x="3810000" y="5181600"/>
            <a:ext cx="8382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3" name="Rectangle 5">
            <a:extLst>
              <a:ext uri="{FF2B5EF4-FFF2-40B4-BE49-F238E27FC236}">
                <a16:creationId xmlns:a16="http://schemas.microsoft.com/office/drawing/2014/main" id="{0F479713-8D84-074D-A67E-072ABBDBAA20}"/>
              </a:ext>
            </a:extLst>
          </p:cNvPr>
          <p:cNvSpPr>
            <a:spLocks noChangeArrowheads="1"/>
          </p:cNvSpPr>
          <p:nvPr/>
        </p:nvSpPr>
        <p:spPr bwMode="auto">
          <a:xfrm flipH="1">
            <a:off x="4800600" y="1295400"/>
            <a:ext cx="3429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4" name="Rectangle 6">
            <a:extLst>
              <a:ext uri="{FF2B5EF4-FFF2-40B4-BE49-F238E27FC236}">
                <a16:creationId xmlns:a16="http://schemas.microsoft.com/office/drawing/2014/main" id="{9665F1FB-92FA-C64C-85A0-3F94886C02B9}"/>
              </a:ext>
            </a:extLst>
          </p:cNvPr>
          <p:cNvSpPr>
            <a:spLocks noChangeArrowheads="1"/>
          </p:cNvSpPr>
          <p:nvPr/>
        </p:nvSpPr>
        <p:spPr bwMode="auto">
          <a:xfrm flipH="1">
            <a:off x="609600" y="5029200"/>
            <a:ext cx="1524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0.mp3">
            <a:hlinkClick r:id="" action="ppaction://media"/>
            <a:extLst>
              <a:ext uri="{FF2B5EF4-FFF2-40B4-BE49-F238E27FC236}">
                <a16:creationId xmlns:a16="http://schemas.microsoft.com/office/drawing/2014/main" id="{7B559AC9-7702-3A47-A39A-8F4AE21FE0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D66B96C-F063-6B47-8120-FC46EBF935C3}"/>
              </a:ext>
            </a:extLst>
          </p:cNvPr>
          <p:cNvSpPr>
            <a:spLocks noGrp="1" noChangeArrowheads="1"/>
          </p:cNvSpPr>
          <p:nvPr>
            <p:ph type="title" idx="4294967295"/>
          </p:nvPr>
        </p:nvSpPr>
        <p:spPr>
          <a:noFill/>
        </p:spPr>
        <p:txBody>
          <a:bodyPr/>
          <a:lstStyle/>
          <a:p>
            <a:pPr eaLnBrk="1" hangingPunct="1"/>
            <a:r>
              <a:rPr lang="en-US" altLang="en-US"/>
              <a:t>Lookup – Specify LR</a:t>
            </a:r>
          </a:p>
        </p:txBody>
      </p:sp>
      <p:pic>
        <p:nvPicPr>
          <p:cNvPr id="13315" name="Picture 3">
            <a:extLst>
              <a:ext uri="{FF2B5EF4-FFF2-40B4-BE49-F238E27FC236}">
                <a16:creationId xmlns:a16="http://schemas.microsoft.com/office/drawing/2014/main" id="{26C14243-6831-3A45-8DAE-09E19152A0D4}"/>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620000" cy="4597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6" name="Rectangle 4">
            <a:extLst>
              <a:ext uri="{FF2B5EF4-FFF2-40B4-BE49-F238E27FC236}">
                <a16:creationId xmlns:a16="http://schemas.microsoft.com/office/drawing/2014/main" id="{FE8D0848-9F34-BD4E-A44D-4133BB2017DC}"/>
              </a:ext>
            </a:extLst>
          </p:cNvPr>
          <p:cNvSpPr>
            <a:spLocks noChangeArrowheads="1"/>
          </p:cNvSpPr>
          <p:nvPr/>
        </p:nvSpPr>
        <p:spPr bwMode="auto">
          <a:xfrm flipH="1">
            <a:off x="4724400" y="1609725"/>
            <a:ext cx="35052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1.mp3">
            <a:hlinkClick r:id="" action="ppaction://media"/>
            <a:extLst>
              <a:ext uri="{FF2B5EF4-FFF2-40B4-BE49-F238E27FC236}">
                <a16:creationId xmlns:a16="http://schemas.microsoft.com/office/drawing/2014/main" id="{2A60F3D7-C4F0-6F40-A32B-41C6BDD8264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51C2A92-828B-A546-8E2E-15F42CAA22F1}"/>
              </a:ext>
            </a:extLst>
          </p:cNvPr>
          <p:cNvSpPr>
            <a:spLocks noGrp="1" noChangeArrowheads="1"/>
          </p:cNvSpPr>
          <p:nvPr>
            <p:ph type="title" idx="4294967295"/>
          </p:nvPr>
        </p:nvSpPr>
        <p:spPr>
          <a:noFill/>
        </p:spPr>
        <p:txBody>
          <a:bodyPr/>
          <a:lstStyle/>
          <a:p>
            <a:pPr eaLnBrk="1" hangingPunct="1"/>
            <a:r>
              <a:rPr lang="en-US" altLang="en-US"/>
              <a:t>Lookup – Selecting the Lookup Path</a:t>
            </a:r>
          </a:p>
        </p:txBody>
      </p:sp>
      <p:pic>
        <p:nvPicPr>
          <p:cNvPr id="14339" name="Picture 3">
            <a:extLst>
              <a:ext uri="{FF2B5EF4-FFF2-40B4-BE49-F238E27FC236}">
                <a16:creationId xmlns:a16="http://schemas.microsoft.com/office/drawing/2014/main" id="{A05D29E4-235E-A74F-9F12-C3DF6F11F0ED}"/>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620000" cy="4597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0" name="Rectangle 4">
            <a:extLst>
              <a:ext uri="{FF2B5EF4-FFF2-40B4-BE49-F238E27FC236}">
                <a16:creationId xmlns:a16="http://schemas.microsoft.com/office/drawing/2014/main" id="{431D0019-4B8B-7843-B86B-8107482D4385}"/>
              </a:ext>
            </a:extLst>
          </p:cNvPr>
          <p:cNvSpPr>
            <a:spLocks noChangeArrowheads="1"/>
          </p:cNvSpPr>
          <p:nvPr/>
        </p:nvSpPr>
        <p:spPr bwMode="auto">
          <a:xfrm flipH="1">
            <a:off x="4800600" y="1733550"/>
            <a:ext cx="3429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2.mp3">
            <a:hlinkClick r:id="" action="ppaction://media"/>
            <a:extLst>
              <a:ext uri="{FF2B5EF4-FFF2-40B4-BE49-F238E27FC236}">
                <a16:creationId xmlns:a16="http://schemas.microsoft.com/office/drawing/2014/main" id="{22A01F9A-C616-6C4B-A492-79BD1C41A7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0E650A7-3FEC-5D47-9BD9-4F47B983576F}"/>
              </a:ext>
            </a:extLst>
          </p:cNvPr>
          <p:cNvSpPr>
            <a:spLocks noGrp="1" noChangeArrowheads="1"/>
          </p:cNvSpPr>
          <p:nvPr>
            <p:ph type="title" idx="4294967295"/>
          </p:nvPr>
        </p:nvSpPr>
        <p:spPr>
          <a:noFill/>
        </p:spPr>
        <p:txBody>
          <a:bodyPr/>
          <a:lstStyle/>
          <a:p>
            <a:pPr eaLnBrk="1" hangingPunct="1"/>
            <a:r>
              <a:rPr lang="en-US" altLang="en-US"/>
              <a:t>Lookup – Selecting the Output Field</a:t>
            </a:r>
          </a:p>
        </p:txBody>
      </p:sp>
      <p:pic>
        <p:nvPicPr>
          <p:cNvPr id="15363" name="Picture 3">
            <a:extLst>
              <a:ext uri="{FF2B5EF4-FFF2-40B4-BE49-F238E27FC236}">
                <a16:creationId xmlns:a16="http://schemas.microsoft.com/office/drawing/2014/main" id="{7C88267F-18A1-814E-A14E-FFBF7C16F4D8}"/>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620000" cy="45958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4" name="Rectangle 4">
            <a:extLst>
              <a:ext uri="{FF2B5EF4-FFF2-40B4-BE49-F238E27FC236}">
                <a16:creationId xmlns:a16="http://schemas.microsoft.com/office/drawing/2014/main" id="{1811E17C-9B82-4B45-A26D-8C51BFE70760}"/>
              </a:ext>
            </a:extLst>
          </p:cNvPr>
          <p:cNvSpPr>
            <a:spLocks noChangeArrowheads="1"/>
          </p:cNvSpPr>
          <p:nvPr/>
        </p:nvSpPr>
        <p:spPr bwMode="auto">
          <a:xfrm flipH="1">
            <a:off x="4419600" y="1447800"/>
            <a:ext cx="3810000" cy="2095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5" name="Rectangle 5">
            <a:extLst>
              <a:ext uri="{FF2B5EF4-FFF2-40B4-BE49-F238E27FC236}">
                <a16:creationId xmlns:a16="http://schemas.microsoft.com/office/drawing/2014/main" id="{48E23A3F-E496-4240-9E3F-AAAC71E20DED}"/>
              </a:ext>
            </a:extLst>
          </p:cNvPr>
          <p:cNvSpPr>
            <a:spLocks noChangeArrowheads="1"/>
          </p:cNvSpPr>
          <p:nvPr/>
        </p:nvSpPr>
        <p:spPr bwMode="auto">
          <a:xfrm flipH="1">
            <a:off x="4419600" y="1924050"/>
            <a:ext cx="3810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3.mp3">
            <a:hlinkClick r:id="" action="ppaction://media"/>
            <a:extLst>
              <a:ext uri="{FF2B5EF4-FFF2-40B4-BE49-F238E27FC236}">
                <a16:creationId xmlns:a16="http://schemas.microsoft.com/office/drawing/2014/main" id="{5DF05F13-D46E-1143-AAFA-068B30115A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348417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A128060-DCF8-894B-A1E6-3DCE7B083470}"/>
              </a:ext>
            </a:extLst>
          </p:cNvPr>
          <p:cNvSpPr>
            <a:spLocks noGrp="1" noChangeArrowheads="1"/>
          </p:cNvSpPr>
          <p:nvPr>
            <p:ph type="title" idx="4294967295"/>
          </p:nvPr>
        </p:nvSpPr>
        <p:spPr>
          <a:noFill/>
        </p:spPr>
        <p:txBody>
          <a:bodyPr/>
          <a:lstStyle/>
          <a:p>
            <a:pPr eaLnBrk="1" hangingPunct="1"/>
            <a:r>
              <a:rPr lang="en-US" altLang="en-US"/>
              <a:t>View Columns</a:t>
            </a:r>
          </a:p>
        </p:txBody>
      </p:sp>
      <p:pic>
        <p:nvPicPr>
          <p:cNvPr id="16387" name="Picture 3">
            <a:extLst>
              <a:ext uri="{FF2B5EF4-FFF2-40B4-BE49-F238E27FC236}">
                <a16:creationId xmlns:a16="http://schemas.microsoft.com/office/drawing/2014/main" id="{C3F51E9C-F4DC-1A4F-A61A-B9B5311E3741}"/>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620000" cy="45989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Rectangle 4">
            <a:extLst>
              <a:ext uri="{FF2B5EF4-FFF2-40B4-BE49-F238E27FC236}">
                <a16:creationId xmlns:a16="http://schemas.microsoft.com/office/drawing/2014/main" id="{AE79E559-F5E2-F441-B11B-C3B0489A20D0}"/>
              </a:ext>
            </a:extLst>
          </p:cNvPr>
          <p:cNvSpPr>
            <a:spLocks noChangeArrowheads="1"/>
          </p:cNvSpPr>
          <p:nvPr/>
        </p:nvSpPr>
        <p:spPr bwMode="auto">
          <a:xfrm>
            <a:off x="1828800" y="5181600"/>
            <a:ext cx="1285875" cy="2095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89" name="Rectangle 5">
            <a:extLst>
              <a:ext uri="{FF2B5EF4-FFF2-40B4-BE49-F238E27FC236}">
                <a16:creationId xmlns:a16="http://schemas.microsoft.com/office/drawing/2014/main" id="{E090125F-EF75-F846-9BE1-EEC0802C679D}"/>
              </a:ext>
            </a:extLst>
          </p:cNvPr>
          <p:cNvSpPr>
            <a:spLocks noChangeArrowheads="1"/>
          </p:cNvSpPr>
          <p:nvPr/>
        </p:nvSpPr>
        <p:spPr bwMode="auto">
          <a:xfrm>
            <a:off x="4724400" y="1295400"/>
            <a:ext cx="3505200" cy="2743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0" name="Rectangle 6">
            <a:extLst>
              <a:ext uri="{FF2B5EF4-FFF2-40B4-BE49-F238E27FC236}">
                <a16:creationId xmlns:a16="http://schemas.microsoft.com/office/drawing/2014/main" id="{28063DB1-571D-694D-AF7E-8252F58C8E19}"/>
              </a:ext>
            </a:extLst>
          </p:cNvPr>
          <p:cNvSpPr>
            <a:spLocks noChangeArrowheads="1"/>
          </p:cNvSpPr>
          <p:nvPr/>
        </p:nvSpPr>
        <p:spPr bwMode="auto">
          <a:xfrm>
            <a:off x="3200400" y="5181600"/>
            <a:ext cx="1143000" cy="2095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4.mp3">
            <a:hlinkClick r:id="" action="ppaction://media"/>
            <a:extLst>
              <a:ext uri="{FF2B5EF4-FFF2-40B4-BE49-F238E27FC236}">
                <a16:creationId xmlns:a16="http://schemas.microsoft.com/office/drawing/2014/main" id="{FA8B8051-7165-004A-A3B6-CE2D65757A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429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56D91FF-D383-4548-9480-A3411A4F35A4}"/>
              </a:ext>
            </a:extLst>
          </p:cNvPr>
          <p:cNvSpPr>
            <a:spLocks noGrp="1" noChangeArrowheads="1"/>
          </p:cNvSpPr>
          <p:nvPr>
            <p:ph type="title"/>
          </p:nvPr>
        </p:nvSpPr>
        <p:spPr>
          <a:xfrm>
            <a:off x="228600" y="34925"/>
            <a:ext cx="7162800" cy="498475"/>
          </a:xfrm>
          <a:ln/>
        </p:spPr>
        <p:txBody>
          <a:bodyPr anchor="b"/>
          <a:lstStyle/>
          <a:p>
            <a:r>
              <a:rPr altLang="en-US"/>
              <a:t>Select Phase Data Flow</a:t>
            </a:r>
          </a:p>
        </p:txBody>
      </p:sp>
      <p:sp>
        <p:nvSpPr>
          <p:cNvPr id="17411" name="AutoShape 3">
            <a:extLst>
              <a:ext uri="{FF2B5EF4-FFF2-40B4-BE49-F238E27FC236}">
                <a16:creationId xmlns:a16="http://schemas.microsoft.com/office/drawing/2014/main" id="{B1806546-1574-7340-9BF2-ACFFAE0A3534}"/>
              </a:ext>
            </a:extLst>
          </p:cNvPr>
          <p:cNvSpPr>
            <a:spLocks noChangeArrowheads="1"/>
          </p:cNvSpPr>
          <p:nvPr/>
        </p:nvSpPr>
        <p:spPr bwMode="auto">
          <a:xfrm>
            <a:off x="304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List</a:t>
            </a:r>
          </a:p>
        </p:txBody>
      </p:sp>
      <p:sp>
        <p:nvSpPr>
          <p:cNvPr id="1490948" name="Rectangle 4">
            <a:extLst>
              <a:ext uri="{FF2B5EF4-FFF2-40B4-BE49-F238E27FC236}">
                <a16:creationId xmlns:a16="http://schemas.microsoft.com/office/drawing/2014/main" id="{9C693CD0-DE9E-294F-A5DD-AAE1C9051B91}"/>
              </a:ext>
            </a:extLst>
          </p:cNvPr>
          <p:cNvSpPr>
            <a:spLocks noChangeArrowheads="1"/>
          </p:cNvSpPr>
          <p:nvPr/>
        </p:nvSpPr>
        <p:spPr bwMode="auto">
          <a:xfrm>
            <a:off x="762000" y="3200400"/>
            <a:ext cx="2819400" cy="762000"/>
          </a:xfrm>
          <a:prstGeom prst="rect">
            <a:avLst/>
          </a:prstGeom>
          <a:noFill/>
          <a:ln>
            <a:noFill/>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7413" name="AutoShape 5">
            <a:extLst>
              <a:ext uri="{FF2B5EF4-FFF2-40B4-BE49-F238E27FC236}">
                <a16:creationId xmlns:a16="http://schemas.microsoft.com/office/drawing/2014/main" id="{2C4A4C68-CF9D-174B-873D-0612F2FC26A9}"/>
              </a:ext>
            </a:extLst>
          </p:cNvPr>
          <p:cNvSpPr>
            <a:spLocks noChangeArrowheads="1"/>
          </p:cNvSpPr>
          <p:nvPr/>
        </p:nvSpPr>
        <p:spPr bwMode="auto">
          <a:xfrm>
            <a:off x="3352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400" dirty="0">
                <a:solidFill>
                  <a:schemeClr val="tx1"/>
                </a:solidFill>
              </a:rPr>
              <a:t>GenevaERS</a:t>
            </a:r>
          </a:p>
          <a:p>
            <a:pPr algn="ctr" eaLnBrk="1" hangingPunct="1"/>
            <a:r>
              <a:rPr lang="en-US" altLang="en-US" sz="1400" dirty="0">
                <a:solidFill>
                  <a:schemeClr val="tx1"/>
                </a:solidFill>
              </a:rPr>
              <a:t>Metadata</a:t>
            </a:r>
          </a:p>
          <a:p>
            <a:pPr algn="ctr" eaLnBrk="1" hangingPunct="1"/>
            <a:r>
              <a:rPr lang="en-US" altLang="en-US" sz="1400" dirty="0">
                <a:solidFill>
                  <a:schemeClr val="tx1"/>
                </a:solidFill>
              </a:rPr>
              <a:t>Repository</a:t>
            </a:r>
          </a:p>
        </p:txBody>
      </p:sp>
      <p:sp>
        <p:nvSpPr>
          <p:cNvPr id="1490950" name="Rectangle 6">
            <a:extLst>
              <a:ext uri="{FF2B5EF4-FFF2-40B4-BE49-F238E27FC236}">
                <a16:creationId xmlns:a16="http://schemas.microsoft.com/office/drawing/2014/main" id="{AA5D1F20-02BF-E245-8F12-CB87795EB89D}"/>
              </a:ext>
            </a:extLst>
          </p:cNvPr>
          <p:cNvSpPr>
            <a:spLocks noChangeArrowheads="1"/>
          </p:cNvSpPr>
          <p:nvPr/>
        </p:nvSpPr>
        <p:spPr bwMode="auto">
          <a:xfrm>
            <a:off x="1219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GVBMR86</a:t>
            </a:r>
          </a:p>
        </p:txBody>
      </p:sp>
      <p:sp>
        <p:nvSpPr>
          <p:cNvPr id="1490951" name="AutoShape 7">
            <a:extLst>
              <a:ext uri="{FF2B5EF4-FFF2-40B4-BE49-F238E27FC236}">
                <a16:creationId xmlns:a16="http://schemas.microsoft.com/office/drawing/2014/main" id="{2902B871-95CC-094D-A4AB-26B5831318A2}"/>
              </a:ext>
            </a:extLst>
          </p:cNvPr>
          <p:cNvSpPr>
            <a:spLocks noChangeArrowheads="1"/>
          </p:cNvSpPr>
          <p:nvPr/>
        </p:nvSpPr>
        <p:spPr bwMode="auto">
          <a:xfrm>
            <a:off x="2819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MR86RPT</a:t>
            </a:r>
          </a:p>
        </p:txBody>
      </p:sp>
      <p:sp>
        <p:nvSpPr>
          <p:cNvPr id="17416" name="AutoShape 8">
            <a:extLst>
              <a:ext uri="{FF2B5EF4-FFF2-40B4-BE49-F238E27FC236}">
                <a16:creationId xmlns:a16="http://schemas.microsoft.com/office/drawing/2014/main" id="{EE040223-4025-F745-8B2C-BFDD5AD479F1}"/>
              </a:ext>
            </a:extLst>
          </p:cNvPr>
          <p:cNvSpPr>
            <a:spLocks noChangeArrowheads="1"/>
          </p:cNvSpPr>
          <p:nvPr/>
        </p:nvSpPr>
        <p:spPr bwMode="auto">
          <a:xfrm>
            <a:off x="381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490953" name="Line 9">
            <a:extLst>
              <a:ext uri="{FF2B5EF4-FFF2-40B4-BE49-F238E27FC236}">
                <a16:creationId xmlns:a16="http://schemas.microsoft.com/office/drawing/2014/main" id="{E4EF8F69-72E1-1642-AFCC-8A1856E8D428}"/>
              </a:ext>
            </a:extLst>
          </p:cNvPr>
          <p:cNvSpPr>
            <a:spLocks noChangeShapeType="1"/>
          </p:cNvSpPr>
          <p:nvPr/>
        </p:nvSpPr>
        <p:spPr bwMode="auto">
          <a:xfrm>
            <a:off x="838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17418" name="AutoShape 10">
            <a:extLst>
              <a:ext uri="{FF2B5EF4-FFF2-40B4-BE49-F238E27FC236}">
                <a16:creationId xmlns:a16="http://schemas.microsoft.com/office/drawing/2014/main" id="{9A2345FC-839B-4243-B3A7-1BECB4D3DACC}"/>
              </a:ext>
            </a:extLst>
          </p:cNvPr>
          <p:cNvCxnSpPr>
            <a:cxnSpLocks noChangeShapeType="1"/>
            <a:stCxn id="1490953" idx="0"/>
          </p:cNvCxnSpPr>
          <p:nvPr/>
        </p:nvCxnSpPr>
        <p:spPr bwMode="auto">
          <a:xfrm>
            <a:off x="838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419" name="AutoShape 11">
            <a:extLst>
              <a:ext uri="{FF2B5EF4-FFF2-40B4-BE49-F238E27FC236}">
                <a16:creationId xmlns:a16="http://schemas.microsoft.com/office/drawing/2014/main" id="{5EB04560-B0C0-A94C-BDC2-2DA513D6B544}"/>
              </a:ext>
            </a:extLst>
          </p:cNvPr>
          <p:cNvCxnSpPr>
            <a:cxnSpLocks noChangeShapeType="1"/>
          </p:cNvCxnSpPr>
          <p:nvPr/>
        </p:nvCxnSpPr>
        <p:spPr bwMode="auto">
          <a:xfrm>
            <a:off x="3657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90956" name="Line 12">
            <a:extLst>
              <a:ext uri="{FF2B5EF4-FFF2-40B4-BE49-F238E27FC236}">
                <a16:creationId xmlns:a16="http://schemas.microsoft.com/office/drawing/2014/main" id="{C904DE6D-0B3C-0540-9A7D-627BA79FA5B8}"/>
              </a:ext>
            </a:extLst>
          </p:cNvPr>
          <p:cNvSpPr>
            <a:spLocks noChangeShapeType="1"/>
          </p:cNvSpPr>
          <p:nvPr/>
        </p:nvSpPr>
        <p:spPr bwMode="auto">
          <a:xfrm>
            <a:off x="2286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0957" name="Line 13">
            <a:extLst>
              <a:ext uri="{FF2B5EF4-FFF2-40B4-BE49-F238E27FC236}">
                <a16:creationId xmlns:a16="http://schemas.microsoft.com/office/drawing/2014/main" id="{7ED3E5F0-399F-2844-B7A9-89F742172EF6}"/>
              </a:ext>
            </a:extLst>
          </p:cNvPr>
          <p:cNvSpPr>
            <a:spLocks noChangeShapeType="1"/>
          </p:cNvSpPr>
          <p:nvPr/>
        </p:nvSpPr>
        <p:spPr bwMode="auto">
          <a:xfrm>
            <a:off x="2286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0958" name="Line 14">
            <a:extLst>
              <a:ext uri="{FF2B5EF4-FFF2-40B4-BE49-F238E27FC236}">
                <a16:creationId xmlns:a16="http://schemas.microsoft.com/office/drawing/2014/main" id="{4972EAD6-6B59-084D-B552-628FA4A1C7CC}"/>
              </a:ext>
            </a:extLst>
          </p:cNvPr>
          <p:cNvSpPr>
            <a:spLocks noChangeShapeType="1"/>
          </p:cNvSpPr>
          <p:nvPr/>
        </p:nvSpPr>
        <p:spPr bwMode="auto">
          <a:xfrm>
            <a:off x="762000" y="2514600"/>
            <a:ext cx="3048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0959" name="Line 15">
            <a:extLst>
              <a:ext uri="{FF2B5EF4-FFF2-40B4-BE49-F238E27FC236}">
                <a16:creationId xmlns:a16="http://schemas.microsoft.com/office/drawing/2014/main" id="{D4DC223B-32F0-3D43-9FA4-1D23A1CBB530}"/>
              </a:ext>
            </a:extLst>
          </p:cNvPr>
          <p:cNvSpPr>
            <a:spLocks noChangeShapeType="1"/>
          </p:cNvSpPr>
          <p:nvPr/>
        </p:nvSpPr>
        <p:spPr bwMode="auto">
          <a:xfrm>
            <a:off x="762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0960" name="Line 16">
            <a:extLst>
              <a:ext uri="{FF2B5EF4-FFF2-40B4-BE49-F238E27FC236}">
                <a16:creationId xmlns:a16="http://schemas.microsoft.com/office/drawing/2014/main" id="{BF428D7B-A8F5-4146-BA54-AC660103E25A}"/>
              </a:ext>
            </a:extLst>
          </p:cNvPr>
          <p:cNvSpPr>
            <a:spLocks noChangeShapeType="1"/>
          </p:cNvSpPr>
          <p:nvPr/>
        </p:nvSpPr>
        <p:spPr bwMode="auto">
          <a:xfrm>
            <a:off x="2819400" y="220980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0961" name="Line 17">
            <a:extLst>
              <a:ext uri="{FF2B5EF4-FFF2-40B4-BE49-F238E27FC236}">
                <a16:creationId xmlns:a16="http://schemas.microsoft.com/office/drawing/2014/main" id="{31CA9123-3BAD-9948-AB92-36DD9A8A0E9C}"/>
              </a:ext>
            </a:extLst>
          </p:cNvPr>
          <p:cNvSpPr>
            <a:spLocks noChangeShapeType="1"/>
          </p:cNvSpPr>
          <p:nvPr/>
        </p:nvSpPr>
        <p:spPr bwMode="auto">
          <a:xfrm>
            <a:off x="3810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17426" name="Picture 5">
            <a:extLst>
              <a:ext uri="{FF2B5EF4-FFF2-40B4-BE49-F238E27FC236}">
                <a16:creationId xmlns:a16="http://schemas.microsoft.com/office/drawing/2014/main" id="{5384B5ED-9A9B-904C-89CF-07D3CD602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5361"/>
          <a:stretch>
            <a:fillRect/>
          </a:stretch>
        </p:blipFill>
        <p:spPr bwMode="auto">
          <a:xfrm>
            <a:off x="5410200" y="4572000"/>
            <a:ext cx="3028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7" name="Rectangle 21">
            <a:extLst>
              <a:ext uri="{FF2B5EF4-FFF2-40B4-BE49-F238E27FC236}">
                <a16:creationId xmlns:a16="http://schemas.microsoft.com/office/drawing/2014/main" id="{283EAD97-45A5-D143-AD26-8E89C7B5EE0D}"/>
              </a:ext>
            </a:extLst>
          </p:cNvPr>
          <p:cNvSpPr>
            <a:spLocks noChangeArrowheads="1"/>
          </p:cNvSpPr>
          <p:nvPr/>
        </p:nvSpPr>
        <p:spPr bwMode="auto">
          <a:xfrm>
            <a:off x="4838700" y="3841750"/>
            <a:ext cx="30543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eaLnBrk="0" hangingPunct="0">
              <a:defRPr/>
            </a:pPr>
            <a:r>
              <a:rPr lang="en-US" sz="1800">
                <a:latin typeface="Arial" charset="0"/>
              </a:rPr>
              <a:t>Specifying the View Number</a:t>
            </a:r>
          </a:p>
        </p:txBody>
      </p:sp>
      <p:sp>
        <p:nvSpPr>
          <p:cNvPr id="17428" name="Rectangle 6">
            <a:extLst>
              <a:ext uri="{FF2B5EF4-FFF2-40B4-BE49-F238E27FC236}">
                <a16:creationId xmlns:a16="http://schemas.microsoft.com/office/drawing/2014/main" id="{21D06009-4B9F-864B-8420-268ED7BA2BE9}"/>
              </a:ext>
            </a:extLst>
          </p:cNvPr>
          <p:cNvSpPr>
            <a:spLocks noChangeArrowheads="1"/>
          </p:cNvSpPr>
          <p:nvPr/>
        </p:nvSpPr>
        <p:spPr bwMode="auto">
          <a:xfrm>
            <a:off x="6172200" y="4978400"/>
            <a:ext cx="609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15.mp3">
            <a:hlinkClick r:id="" action="ppaction://media"/>
            <a:extLst>
              <a:ext uri="{FF2B5EF4-FFF2-40B4-BE49-F238E27FC236}">
                <a16:creationId xmlns:a16="http://schemas.microsoft.com/office/drawing/2014/main" id="{C7908010-9A5A-B74F-AEBE-91C92255CF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85292" y="343535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8BC571D-FD68-6F42-9C1E-A9DE5D003C9B}"/>
              </a:ext>
            </a:extLst>
          </p:cNvPr>
          <p:cNvSpPr>
            <a:spLocks noGrp="1" noChangeArrowheads="1"/>
          </p:cNvSpPr>
          <p:nvPr>
            <p:ph type="title"/>
          </p:nvPr>
        </p:nvSpPr>
        <p:spPr>
          <a:xfrm>
            <a:off x="228600" y="0"/>
            <a:ext cx="7162800" cy="498475"/>
          </a:xfrm>
          <a:noFill/>
          <a:ln/>
        </p:spPr>
        <p:txBody>
          <a:bodyPr anchor="b"/>
          <a:lstStyle/>
          <a:p>
            <a:r>
              <a:rPr altLang="en-US"/>
              <a:t>COMPILE Phase Data Flow</a:t>
            </a:r>
          </a:p>
        </p:txBody>
      </p:sp>
      <p:sp>
        <p:nvSpPr>
          <p:cNvPr id="18435" name="AutoShape 3">
            <a:extLst>
              <a:ext uri="{FF2B5EF4-FFF2-40B4-BE49-F238E27FC236}">
                <a16:creationId xmlns:a16="http://schemas.microsoft.com/office/drawing/2014/main" id="{647D91E3-7F21-2B44-BFEE-18FAE718C815}"/>
              </a:ext>
            </a:extLst>
          </p:cNvPr>
          <p:cNvSpPr>
            <a:spLocks noChangeArrowheads="1"/>
          </p:cNvSpPr>
          <p:nvPr/>
        </p:nvSpPr>
        <p:spPr bwMode="auto">
          <a:xfrm>
            <a:off x="4114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17764" name="Rectangle 4">
            <a:extLst>
              <a:ext uri="{FF2B5EF4-FFF2-40B4-BE49-F238E27FC236}">
                <a16:creationId xmlns:a16="http://schemas.microsoft.com/office/drawing/2014/main" id="{3FDDFC21-B691-BD41-B8C6-EDE4CE1A38B5}"/>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17765" name="Rectangle 5">
            <a:extLst>
              <a:ext uri="{FF2B5EF4-FFF2-40B4-BE49-F238E27FC236}">
                <a16:creationId xmlns:a16="http://schemas.microsoft.com/office/drawing/2014/main" id="{5DE00B43-59E2-F942-994C-A4921A3E65C8}"/>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GVBMR84</a:t>
            </a:r>
          </a:p>
        </p:txBody>
      </p:sp>
      <p:sp>
        <p:nvSpPr>
          <p:cNvPr id="117766" name="AutoShape 6">
            <a:extLst>
              <a:ext uri="{FF2B5EF4-FFF2-40B4-BE49-F238E27FC236}">
                <a16:creationId xmlns:a16="http://schemas.microsoft.com/office/drawing/2014/main" id="{49E4010D-51AD-FE47-BC79-9EDD6917AE67}"/>
              </a:ext>
            </a:extLst>
          </p:cNvPr>
          <p:cNvSpPr>
            <a:spLocks noChangeArrowheads="1"/>
          </p:cNvSpPr>
          <p:nvPr/>
        </p:nvSpPr>
        <p:spPr bwMode="auto">
          <a:xfrm>
            <a:off x="5105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MR84RPT</a:t>
            </a:r>
          </a:p>
        </p:txBody>
      </p:sp>
      <p:sp>
        <p:nvSpPr>
          <p:cNvPr id="18439" name="AutoShape 7">
            <a:extLst>
              <a:ext uri="{FF2B5EF4-FFF2-40B4-BE49-F238E27FC236}">
                <a16:creationId xmlns:a16="http://schemas.microsoft.com/office/drawing/2014/main" id="{B60DF22A-9F45-F745-91A0-87B56484F84C}"/>
              </a:ext>
            </a:extLst>
          </p:cNvPr>
          <p:cNvSpPr>
            <a:spLocks noChangeArrowheads="1"/>
          </p:cNvSpPr>
          <p:nvPr/>
        </p:nvSpPr>
        <p:spPr bwMode="auto">
          <a:xfrm>
            <a:off x="2667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17768" name="Line 8">
            <a:extLst>
              <a:ext uri="{FF2B5EF4-FFF2-40B4-BE49-F238E27FC236}">
                <a16:creationId xmlns:a16="http://schemas.microsoft.com/office/drawing/2014/main" id="{0C77DEA5-C9F1-3045-B282-C7221EFE2C80}"/>
              </a:ext>
            </a:extLst>
          </p:cNvPr>
          <p:cNvSpPr>
            <a:spLocks noChangeShapeType="1"/>
          </p:cNvSpPr>
          <p:nvPr/>
        </p:nvSpPr>
        <p:spPr bwMode="auto">
          <a:xfrm>
            <a:off x="4572000" y="2133600"/>
            <a:ext cx="0" cy="838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17769" name="Line 9">
            <a:extLst>
              <a:ext uri="{FF2B5EF4-FFF2-40B4-BE49-F238E27FC236}">
                <a16:creationId xmlns:a16="http://schemas.microsoft.com/office/drawing/2014/main" id="{41A09949-3D1B-D242-820D-8767F075689F}"/>
              </a:ext>
            </a:extLst>
          </p:cNvPr>
          <p:cNvSpPr>
            <a:spLocks noChangeShapeType="1"/>
          </p:cNvSpPr>
          <p:nvPr/>
        </p:nvSpPr>
        <p:spPr bwMode="auto">
          <a:xfrm>
            <a:off x="3124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18442" name="AutoShape 10">
            <a:extLst>
              <a:ext uri="{FF2B5EF4-FFF2-40B4-BE49-F238E27FC236}">
                <a16:creationId xmlns:a16="http://schemas.microsoft.com/office/drawing/2014/main" id="{C5F5F4FC-3688-584C-9928-01568C320103}"/>
              </a:ext>
            </a:extLst>
          </p:cNvPr>
          <p:cNvCxnSpPr>
            <a:cxnSpLocks noChangeShapeType="1"/>
            <a:stCxn id="117769" idx="0"/>
          </p:cNvCxnSpPr>
          <p:nvPr/>
        </p:nvCxnSpPr>
        <p:spPr bwMode="auto">
          <a:xfrm>
            <a:off x="3124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8443" name="AutoShape 11">
            <a:extLst>
              <a:ext uri="{FF2B5EF4-FFF2-40B4-BE49-F238E27FC236}">
                <a16:creationId xmlns:a16="http://schemas.microsoft.com/office/drawing/2014/main" id="{A8F749F2-7914-D640-9481-8D7B3C8FDFFE}"/>
              </a:ext>
            </a:extLst>
          </p:cNvPr>
          <p:cNvCxnSpPr>
            <a:cxnSpLocks noChangeShapeType="1"/>
          </p:cNvCxnSpPr>
          <p:nvPr/>
        </p:nvCxnSpPr>
        <p:spPr bwMode="auto">
          <a:xfrm>
            <a:off x="5943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7772" name="Line 12">
            <a:extLst>
              <a:ext uri="{FF2B5EF4-FFF2-40B4-BE49-F238E27FC236}">
                <a16:creationId xmlns:a16="http://schemas.microsoft.com/office/drawing/2014/main" id="{C4B9C265-FD8C-C045-A547-36442CD31FAD}"/>
              </a:ext>
            </a:extLst>
          </p:cNvPr>
          <p:cNvSpPr>
            <a:spLocks noChangeShapeType="1"/>
          </p:cNvSpPr>
          <p:nvPr/>
        </p:nvSpPr>
        <p:spPr bwMode="auto">
          <a:xfrm>
            <a:off x="4572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3" name="Online Media 2" descr="Mod4slide16.mp3">
            <a:hlinkClick r:id="" action="ppaction://media"/>
            <a:extLst>
              <a:ext uri="{FF2B5EF4-FFF2-40B4-BE49-F238E27FC236}">
                <a16:creationId xmlns:a16="http://schemas.microsoft.com/office/drawing/2014/main" id="{FDC557A8-A45E-5C4E-9032-05812E5464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00200" y="3535855"/>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0FB65EB-C113-0641-A80E-4884057F8C3B}"/>
              </a:ext>
            </a:extLst>
          </p:cNvPr>
          <p:cNvSpPr>
            <a:spLocks noGrp="1" noChangeArrowheads="1"/>
          </p:cNvSpPr>
          <p:nvPr>
            <p:ph type="title"/>
          </p:nvPr>
        </p:nvSpPr>
        <p:spPr>
          <a:xfrm>
            <a:off x="228600" y="34925"/>
            <a:ext cx="7162800" cy="498475"/>
          </a:xfrm>
          <a:ln/>
        </p:spPr>
        <p:txBody>
          <a:bodyPr anchor="b"/>
          <a:lstStyle/>
          <a:p>
            <a:r>
              <a:rPr altLang="en-US"/>
              <a:t>Logic Phase Data Flow</a:t>
            </a:r>
          </a:p>
        </p:txBody>
      </p:sp>
      <p:grpSp>
        <p:nvGrpSpPr>
          <p:cNvPr id="19459" name="Group 19">
            <a:extLst>
              <a:ext uri="{FF2B5EF4-FFF2-40B4-BE49-F238E27FC236}">
                <a16:creationId xmlns:a16="http://schemas.microsoft.com/office/drawing/2014/main" id="{70C1C508-86CE-2549-9F05-44CB00FA79A9}"/>
              </a:ext>
            </a:extLst>
          </p:cNvPr>
          <p:cNvGrpSpPr>
            <a:grpSpLocks/>
          </p:cNvGrpSpPr>
          <p:nvPr/>
        </p:nvGrpSpPr>
        <p:grpSpPr bwMode="auto">
          <a:xfrm>
            <a:off x="228600" y="1981200"/>
            <a:ext cx="5029200" cy="4006850"/>
            <a:chOff x="240" y="720"/>
            <a:chExt cx="3840" cy="3059"/>
          </a:xfrm>
        </p:grpSpPr>
        <p:sp>
          <p:nvSpPr>
            <p:cNvPr id="19464" name="AutoShape 3">
              <a:extLst>
                <a:ext uri="{FF2B5EF4-FFF2-40B4-BE49-F238E27FC236}">
                  <a16:creationId xmlns:a16="http://schemas.microsoft.com/office/drawing/2014/main" id="{DEFB4874-C675-FF4A-B008-896F41E5D2BD}"/>
                </a:ext>
              </a:extLst>
            </p:cNvPr>
            <p:cNvSpPr>
              <a:spLocks noChangeArrowheads="1"/>
            </p:cNvSpPr>
            <p:nvPr/>
          </p:nvSpPr>
          <p:spPr bwMode="auto">
            <a:xfrm>
              <a:off x="1824" y="720"/>
              <a:ext cx="573" cy="75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9465" name="AutoShape 4">
              <a:extLst>
                <a:ext uri="{FF2B5EF4-FFF2-40B4-BE49-F238E27FC236}">
                  <a16:creationId xmlns:a16="http://schemas.microsoft.com/office/drawing/2014/main" id="{6567A512-C50B-4543-A824-1C0CAE004845}"/>
                </a:ext>
              </a:extLst>
            </p:cNvPr>
            <p:cNvCxnSpPr>
              <a:cxnSpLocks noChangeShapeType="1"/>
            </p:cNvCxnSpPr>
            <p:nvPr/>
          </p:nvCxnSpPr>
          <p:spPr bwMode="auto">
            <a:xfrm>
              <a:off x="2112" y="1488"/>
              <a:ext cx="1" cy="38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84805" name="Rectangle 5">
              <a:extLst>
                <a:ext uri="{FF2B5EF4-FFF2-40B4-BE49-F238E27FC236}">
                  <a16:creationId xmlns:a16="http://schemas.microsoft.com/office/drawing/2014/main" id="{BC0C2ECD-A6BA-3D46-BF98-E6BBD4C31EA0}"/>
                </a:ext>
              </a:extLst>
            </p:cNvPr>
            <p:cNvSpPr>
              <a:spLocks noChangeArrowheads="1"/>
            </p:cNvSpPr>
            <p:nvPr/>
          </p:nvSpPr>
          <p:spPr bwMode="auto">
            <a:xfrm>
              <a:off x="1152" y="2016"/>
              <a:ext cx="1777" cy="480"/>
            </a:xfrm>
            <a:prstGeom prst="rect">
              <a:avLst/>
            </a:prstGeom>
            <a:noFill/>
            <a:ln>
              <a:noFill/>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84806" name="Rectangle 6">
              <a:extLst>
                <a:ext uri="{FF2B5EF4-FFF2-40B4-BE49-F238E27FC236}">
                  <a16:creationId xmlns:a16="http://schemas.microsoft.com/office/drawing/2014/main" id="{EAA7D189-2A48-2B4B-89C5-12EC1EF28A4E}"/>
                </a:ext>
              </a:extLst>
            </p:cNvPr>
            <p:cNvSpPr>
              <a:spLocks noChangeArrowheads="1"/>
            </p:cNvSpPr>
            <p:nvPr/>
          </p:nvSpPr>
          <p:spPr bwMode="auto">
            <a:xfrm>
              <a:off x="1440" y="1873"/>
              <a:ext cx="1296" cy="67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GVBMR90</a:t>
              </a:r>
            </a:p>
          </p:txBody>
        </p:sp>
        <p:sp>
          <p:nvSpPr>
            <p:cNvPr id="1484807" name="AutoShape 7">
              <a:extLst>
                <a:ext uri="{FF2B5EF4-FFF2-40B4-BE49-F238E27FC236}">
                  <a16:creationId xmlns:a16="http://schemas.microsoft.com/office/drawing/2014/main" id="{C3DC62A4-1CCF-8245-BF51-8449A6279358}"/>
                </a:ext>
              </a:extLst>
            </p:cNvPr>
            <p:cNvSpPr>
              <a:spLocks noChangeArrowheads="1"/>
            </p:cNvSpPr>
            <p:nvPr/>
          </p:nvSpPr>
          <p:spPr bwMode="auto">
            <a:xfrm>
              <a:off x="3072" y="3072"/>
              <a:ext cx="1008" cy="576"/>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MR90RPT</a:t>
              </a:r>
            </a:p>
          </p:txBody>
        </p:sp>
        <p:sp>
          <p:nvSpPr>
            <p:cNvPr id="19469" name="AutoShape 8">
              <a:extLst>
                <a:ext uri="{FF2B5EF4-FFF2-40B4-BE49-F238E27FC236}">
                  <a16:creationId xmlns:a16="http://schemas.microsoft.com/office/drawing/2014/main" id="{82E6DC88-F3F9-8D40-B4C0-51F119D7ED83}"/>
                </a:ext>
              </a:extLst>
            </p:cNvPr>
            <p:cNvSpPr>
              <a:spLocks noChangeArrowheads="1"/>
            </p:cNvSpPr>
            <p:nvPr/>
          </p:nvSpPr>
          <p:spPr bwMode="auto">
            <a:xfrm>
              <a:off x="1056" y="3024"/>
              <a:ext cx="573" cy="75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19470" name="AutoShape 9">
              <a:extLst>
                <a:ext uri="{FF2B5EF4-FFF2-40B4-BE49-F238E27FC236}">
                  <a16:creationId xmlns:a16="http://schemas.microsoft.com/office/drawing/2014/main" id="{91EBE612-2CC5-244D-9DC4-14ADB943F3B3}"/>
                </a:ext>
              </a:extLst>
            </p:cNvPr>
            <p:cNvSpPr>
              <a:spLocks noChangeArrowheads="1"/>
            </p:cNvSpPr>
            <p:nvPr/>
          </p:nvSpPr>
          <p:spPr bwMode="auto">
            <a:xfrm>
              <a:off x="1824" y="3024"/>
              <a:ext cx="573" cy="75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XLT</a:t>
              </a:r>
            </a:p>
          </p:txBody>
        </p:sp>
        <p:sp>
          <p:nvSpPr>
            <p:cNvPr id="19471" name="AutoShape 10">
              <a:extLst>
                <a:ext uri="{FF2B5EF4-FFF2-40B4-BE49-F238E27FC236}">
                  <a16:creationId xmlns:a16="http://schemas.microsoft.com/office/drawing/2014/main" id="{E4FEAB9C-41A5-D24C-82A1-A5B57348CB74}"/>
                </a:ext>
              </a:extLst>
            </p:cNvPr>
            <p:cNvSpPr>
              <a:spLocks noChangeArrowheads="1"/>
            </p:cNvSpPr>
            <p:nvPr/>
          </p:nvSpPr>
          <p:spPr bwMode="auto">
            <a:xfrm>
              <a:off x="240" y="3024"/>
              <a:ext cx="573" cy="75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9472" name="AutoShape 11">
              <a:extLst>
                <a:ext uri="{FF2B5EF4-FFF2-40B4-BE49-F238E27FC236}">
                  <a16:creationId xmlns:a16="http://schemas.microsoft.com/office/drawing/2014/main" id="{93FF1B16-F88C-A049-9CAF-5E002ED5E79D}"/>
                </a:ext>
              </a:extLst>
            </p:cNvPr>
            <p:cNvCxnSpPr>
              <a:cxnSpLocks noChangeShapeType="1"/>
              <a:endCxn id="19470" idx="1"/>
            </p:cNvCxnSpPr>
            <p:nvPr/>
          </p:nvCxnSpPr>
          <p:spPr bwMode="auto">
            <a:xfrm flipH="1">
              <a:off x="2111" y="2544"/>
              <a:ext cx="1" cy="48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84812" name="Line 12">
              <a:extLst>
                <a:ext uri="{FF2B5EF4-FFF2-40B4-BE49-F238E27FC236}">
                  <a16:creationId xmlns:a16="http://schemas.microsoft.com/office/drawing/2014/main" id="{C14F05B6-C491-534D-AE36-166EF4BDA778}"/>
                </a:ext>
              </a:extLst>
            </p:cNvPr>
            <p:cNvSpPr>
              <a:spLocks noChangeShapeType="1"/>
            </p:cNvSpPr>
            <p:nvPr/>
          </p:nvSpPr>
          <p:spPr bwMode="auto">
            <a:xfrm>
              <a:off x="528" y="2784"/>
              <a:ext cx="3023"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cxnSp>
          <p:nvCxnSpPr>
            <p:cNvPr id="19474" name="AutoShape 13">
              <a:extLst>
                <a:ext uri="{FF2B5EF4-FFF2-40B4-BE49-F238E27FC236}">
                  <a16:creationId xmlns:a16="http://schemas.microsoft.com/office/drawing/2014/main" id="{400B108C-26B5-8141-9103-0E6CBD568EF7}"/>
                </a:ext>
              </a:extLst>
            </p:cNvPr>
            <p:cNvCxnSpPr>
              <a:cxnSpLocks noChangeShapeType="1"/>
            </p:cNvCxnSpPr>
            <p:nvPr/>
          </p:nvCxnSpPr>
          <p:spPr bwMode="auto">
            <a:xfrm>
              <a:off x="528" y="2784"/>
              <a:ext cx="1" cy="24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475" name="AutoShape 14">
              <a:extLst>
                <a:ext uri="{FF2B5EF4-FFF2-40B4-BE49-F238E27FC236}">
                  <a16:creationId xmlns:a16="http://schemas.microsoft.com/office/drawing/2014/main" id="{1BB75D8A-C42F-2A47-ADB8-DA519D6C9169}"/>
                </a:ext>
              </a:extLst>
            </p:cNvPr>
            <p:cNvCxnSpPr>
              <a:cxnSpLocks noChangeShapeType="1"/>
            </p:cNvCxnSpPr>
            <p:nvPr/>
          </p:nvCxnSpPr>
          <p:spPr bwMode="auto">
            <a:xfrm>
              <a:off x="1344" y="2784"/>
              <a:ext cx="1" cy="24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476" name="AutoShape 15">
              <a:extLst>
                <a:ext uri="{FF2B5EF4-FFF2-40B4-BE49-F238E27FC236}">
                  <a16:creationId xmlns:a16="http://schemas.microsoft.com/office/drawing/2014/main" id="{0EDFD1E8-CB9C-2642-9658-8CA7C30216E1}"/>
                </a:ext>
              </a:extLst>
            </p:cNvPr>
            <p:cNvCxnSpPr>
              <a:cxnSpLocks noChangeShapeType="1"/>
            </p:cNvCxnSpPr>
            <p:nvPr/>
          </p:nvCxnSpPr>
          <p:spPr bwMode="auto">
            <a:xfrm>
              <a:off x="3552" y="2784"/>
              <a:ext cx="1" cy="28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pic>
        <p:nvPicPr>
          <p:cNvPr id="19460" name="Picture 18">
            <a:extLst>
              <a:ext uri="{FF2B5EF4-FFF2-40B4-BE49-F238E27FC236}">
                <a16:creationId xmlns:a16="http://schemas.microsoft.com/office/drawing/2014/main" id="{3D2314FD-AAC8-E14B-8D5F-1F8C18E9B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143000"/>
            <a:ext cx="4410075" cy="24050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04" name="Rectangle 20">
            <a:extLst>
              <a:ext uri="{FF2B5EF4-FFF2-40B4-BE49-F238E27FC236}">
                <a16:creationId xmlns:a16="http://schemas.microsoft.com/office/drawing/2014/main" id="{4EFCDC84-CF14-E747-A0F8-CB585A5D238C}"/>
              </a:ext>
            </a:extLst>
          </p:cNvPr>
          <p:cNvSpPr>
            <a:spLocks noChangeArrowheads="1"/>
          </p:cNvSpPr>
          <p:nvPr/>
        </p:nvSpPr>
        <p:spPr bwMode="auto">
          <a:xfrm>
            <a:off x="4133850" y="3841750"/>
            <a:ext cx="44767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eaLnBrk="0" hangingPunct="0">
              <a:defRPr/>
            </a:pPr>
            <a:r>
              <a:rPr lang="en-US" sz="1800">
                <a:latin typeface="Arial" charset="0"/>
              </a:rPr>
              <a:t>Join Fields Required in Extract Processing</a:t>
            </a:r>
          </a:p>
        </p:txBody>
      </p:sp>
      <p:sp>
        <p:nvSpPr>
          <p:cNvPr id="16405" name="Line 21">
            <a:extLst>
              <a:ext uri="{FF2B5EF4-FFF2-40B4-BE49-F238E27FC236}">
                <a16:creationId xmlns:a16="http://schemas.microsoft.com/office/drawing/2014/main" id="{82A28BC1-9210-EA4D-AF16-827FDA129A0F}"/>
              </a:ext>
            </a:extLst>
          </p:cNvPr>
          <p:cNvSpPr>
            <a:spLocks noChangeShapeType="1"/>
          </p:cNvSpPr>
          <p:nvPr/>
        </p:nvSpPr>
        <p:spPr bwMode="auto">
          <a:xfrm>
            <a:off x="6477000" y="3581400"/>
            <a:ext cx="0" cy="3048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6407" name="Text Box 23">
            <a:extLst>
              <a:ext uri="{FF2B5EF4-FFF2-40B4-BE49-F238E27FC236}">
                <a16:creationId xmlns:a16="http://schemas.microsoft.com/office/drawing/2014/main" id="{05A01FF9-F2AC-8B4B-A62D-898589551731}"/>
              </a:ext>
            </a:extLst>
          </p:cNvPr>
          <p:cNvSpPr txBox="1">
            <a:spLocks noChangeArrowheads="1"/>
          </p:cNvSpPr>
          <p:nvPr/>
        </p:nvSpPr>
        <p:spPr bwMode="auto">
          <a:xfrm>
            <a:off x="5011738" y="4114800"/>
            <a:ext cx="2695575" cy="5334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600">
                <a:solidFill>
                  <a:schemeClr val="tx1"/>
                </a:solidFill>
              </a:rPr>
              <a:t>- Customer ID (</a:t>
            </a:r>
            <a:r>
              <a:rPr lang="en-US" altLang="en-US" sz="1600">
                <a:solidFill>
                  <a:srgbClr val="CC3300"/>
                </a:solidFill>
              </a:rPr>
              <a:t>10-byte</a:t>
            </a:r>
            <a:r>
              <a:rPr lang="en-US" altLang="en-US" sz="1600">
                <a:solidFill>
                  <a:schemeClr val="tx1"/>
                </a:solidFill>
              </a:rPr>
              <a:t> key)</a:t>
            </a:r>
          </a:p>
          <a:p>
            <a:pPr eaLnBrk="1" hangingPunct="1"/>
            <a:r>
              <a:rPr lang="en-US" altLang="en-US" sz="1600">
                <a:solidFill>
                  <a:schemeClr val="tx1"/>
                </a:solidFill>
              </a:rPr>
              <a:t>- Customer Email Address</a:t>
            </a:r>
          </a:p>
        </p:txBody>
      </p:sp>
      <p:pic>
        <p:nvPicPr>
          <p:cNvPr id="3" name="Online Media 2" descr="Mod4slide17.mp3">
            <a:hlinkClick r:id="" action="ppaction://media"/>
            <a:extLst>
              <a:ext uri="{FF2B5EF4-FFF2-40B4-BE49-F238E27FC236}">
                <a16:creationId xmlns:a16="http://schemas.microsoft.com/office/drawing/2014/main" id="{BBDC44BC-411B-EC44-A452-2B2047C373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56385" y="3141663"/>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5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0505C56-8EBF-1943-BC73-3EB5FDB6D758}"/>
              </a:ext>
            </a:extLst>
          </p:cNvPr>
          <p:cNvSpPr>
            <a:spLocks noGrp="1" noChangeArrowheads="1"/>
          </p:cNvSpPr>
          <p:nvPr>
            <p:ph type="title" idx="4294967295"/>
          </p:nvPr>
        </p:nvSpPr>
        <p:spPr>
          <a:noFill/>
        </p:spPr>
        <p:txBody>
          <a:bodyPr/>
          <a:lstStyle/>
          <a:p>
            <a:pPr eaLnBrk="1" hangingPunct="1"/>
            <a:r>
              <a:rPr lang="en-US" altLang="en-US"/>
              <a:t>Reviewing the MR90 Report - Success</a:t>
            </a:r>
          </a:p>
        </p:txBody>
      </p:sp>
      <p:pic>
        <p:nvPicPr>
          <p:cNvPr id="20483" name="Picture 7">
            <a:extLst>
              <a:ext uri="{FF2B5EF4-FFF2-40B4-BE49-F238E27FC236}">
                <a16:creationId xmlns:a16="http://schemas.microsoft.com/office/drawing/2014/main" id="{3B2E4E89-7F45-AD47-BE06-85BF7A623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609600"/>
            <a:ext cx="815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4" name="Rectangle 8">
            <a:extLst>
              <a:ext uri="{FF2B5EF4-FFF2-40B4-BE49-F238E27FC236}">
                <a16:creationId xmlns:a16="http://schemas.microsoft.com/office/drawing/2014/main" id="{1B3F44D4-12A1-FC40-B677-805A6FF18B98}"/>
              </a:ext>
            </a:extLst>
          </p:cNvPr>
          <p:cNvSpPr>
            <a:spLocks noChangeArrowheads="1"/>
          </p:cNvSpPr>
          <p:nvPr/>
        </p:nvSpPr>
        <p:spPr bwMode="auto">
          <a:xfrm>
            <a:off x="609600" y="638175"/>
            <a:ext cx="7010400" cy="2762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0485" name="Picture 9">
            <a:extLst>
              <a:ext uri="{FF2B5EF4-FFF2-40B4-BE49-F238E27FC236}">
                <a16:creationId xmlns:a16="http://schemas.microsoft.com/office/drawing/2014/main" id="{36698BC5-7444-F54D-9F7D-3220B8C55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2209800"/>
            <a:ext cx="821055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6" name="Rectangle 10">
            <a:extLst>
              <a:ext uri="{FF2B5EF4-FFF2-40B4-BE49-F238E27FC236}">
                <a16:creationId xmlns:a16="http://schemas.microsoft.com/office/drawing/2014/main" id="{4C208051-1E71-F043-AEF1-869A53DD9D16}"/>
              </a:ext>
            </a:extLst>
          </p:cNvPr>
          <p:cNvSpPr>
            <a:spLocks noChangeArrowheads="1"/>
          </p:cNvSpPr>
          <p:nvPr/>
        </p:nvSpPr>
        <p:spPr bwMode="auto">
          <a:xfrm>
            <a:off x="2209800" y="5410200"/>
            <a:ext cx="914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87" name="Rectangle 11">
            <a:extLst>
              <a:ext uri="{FF2B5EF4-FFF2-40B4-BE49-F238E27FC236}">
                <a16:creationId xmlns:a16="http://schemas.microsoft.com/office/drawing/2014/main" id="{14FA100E-250F-6343-9711-7D137D4BA95B}"/>
              </a:ext>
            </a:extLst>
          </p:cNvPr>
          <p:cNvSpPr>
            <a:spLocks noChangeArrowheads="1"/>
          </p:cNvSpPr>
          <p:nvPr/>
        </p:nvSpPr>
        <p:spPr bwMode="auto">
          <a:xfrm>
            <a:off x="2209800" y="3124200"/>
            <a:ext cx="9144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88" name="Line 11">
            <a:extLst>
              <a:ext uri="{FF2B5EF4-FFF2-40B4-BE49-F238E27FC236}">
                <a16:creationId xmlns:a16="http://schemas.microsoft.com/office/drawing/2014/main" id="{FA6EF21A-E261-F441-9F94-76FED7B62285}"/>
              </a:ext>
            </a:extLst>
          </p:cNvPr>
          <p:cNvSpPr>
            <a:spLocks noChangeShapeType="1"/>
          </p:cNvSpPr>
          <p:nvPr/>
        </p:nvSpPr>
        <p:spPr bwMode="auto">
          <a:xfrm>
            <a:off x="3124200" y="3429000"/>
            <a:ext cx="1600200" cy="2286000"/>
          </a:xfrm>
          <a:prstGeom prst="line">
            <a:avLst/>
          </a:prstGeom>
          <a:noFill/>
          <a:ln w="9525">
            <a:solidFill>
              <a:srgbClr val="3366FF"/>
            </a:solidFill>
            <a:round/>
            <a:headEnd type="triangle" w="med" len="med"/>
            <a:tailEn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0489" name="Line 12">
            <a:extLst>
              <a:ext uri="{FF2B5EF4-FFF2-40B4-BE49-F238E27FC236}">
                <a16:creationId xmlns:a16="http://schemas.microsoft.com/office/drawing/2014/main" id="{FD8901A7-0299-2640-8FE4-41FCFB63A925}"/>
              </a:ext>
            </a:extLst>
          </p:cNvPr>
          <p:cNvSpPr>
            <a:spLocks noChangeShapeType="1"/>
          </p:cNvSpPr>
          <p:nvPr/>
        </p:nvSpPr>
        <p:spPr bwMode="auto">
          <a:xfrm>
            <a:off x="3200400" y="5486400"/>
            <a:ext cx="1219200" cy="457200"/>
          </a:xfrm>
          <a:prstGeom prst="line">
            <a:avLst/>
          </a:prstGeom>
          <a:noFill/>
          <a:ln w="9525">
            <a:solidFill>
              <a:srgbClr val="3366FF"/>
            </a:solidFill>
            <a:round/>
            <a:headEnd type="triangle" w="med" len="med"/>
            <a:tailEn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0490" name="Rectangle 13">
            <a:extLst>
              <a:ext uri="{FF2B5EF4-FFF2-40B4-BE49-F238E27FC236}">
                <a16:creationId xmlns:a16="http://schemas.microsoft.com/office/drawing/2014/main" id="{427920EE-8675-BA42-9DA4-2D880EE26BE4}"/>
              </a:ext>
            </a:extLst>
          </p:cNvPr>
          <p:cNvSpPr>
            <a:spLocks noChangeArrowheads="1"/>
          </p:cNvSpPr>
          <p:nvPr/>
        </p:nvSpPr>
        <p:spPr bwMode="auto">
          <a:xfrm>
            <a:off x="4419600" y="5638800"/>
            <a:ext cx="4114800" cy="6159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JLT view numbers are artificially generated at run time.</a:t>
            </a:r>
          </a:p>
        </p:txBody>
      </p:sp>
      <p:pic>
        <p:nvPicPr>
          <p:cNvPr id="3" name="Online Media 2" descr="Mod4slide18.mp3">
            <a:hlinkClick r:id="" action="ppaction://media"/>
            <a:extLst>
              <a:ext uri="{FF2B5EF4-FFF2-40B4-BE49-F238E27FC236}">
                <a16:creationId xmlns:a16="http://schemas.microsoft.com/office/drawing/2014/main" id="{D7E48D5E-6D76-DF46-9775-9021A7808A5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68584" y="3657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EC5D50F-995D-954C-B5F8-72DE976DDF6B}"/>
              </a:ext>
            </a:extLst>
          </p:cNvPr>
          <p:cNvSpPr>
            <a:spLocks noGrp="1" noChangeArrowheads="1"/>
          </p:cNvSpPr>
          <p:nvPr>
            <p:ph type="title"/>
          </p:nvPr>
        </p:nvSpPr>
        <p:spPr>
          <a:xfrm>
            <a:off x="228600" y="63500"/>
            <a:ext cx="7162800" cy="498475"/>
          </a:xfrm>
          <a:ln/>
        </p:spPr>
        <p:txBody>
          <a:bodyPr anchor="b"/>
          <a:lstStyle/>
          <a:p>
            <a:r>
              <a:rPr altLang="en-US"/>
              <a:t>Join Phase Data Flow</a:t>
            </a:r>
          </a:p>
        </p:txBody>
      </p:sp>
      <p:sp>
        <p:nvSpPr>
          <p:cNvPr id="1482755" name="Rectangle 3">
            <a:extLst>
              <a:ext uri="{FF2B5EF4-FFF2-40B4-BE49-F238E27FC236}">
                <a16:creationId xmlns:a16="http://schemas.microsoft.com/office/drawing/2014/main" id="{CD11FB97-C217-E840-959F-448EF4285CCA}"/>
              </a:ext>
            </a:extLst>
          </p:cNvPr>
          <p:cNvSpPr>
            <a:spLocks noChangeArrowheads="1"/>
          </p:cNvSpPr>
          <p:nvPr/>
        </p:nvSpPr>
        <p:spPr bwMode="auto">
          <a:xfrm>
            <a:off x="3048000" y="3200400"/>
            <a:ext cx="2819400" cy="762000"/>
          </a:xfrm>
          <a:prstGeom prst="rect">
            <a:avLst/>
          </a:prstGeom>
          <a:noFill/>
          <a:ln>
            <a:noFill/>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82756" name="Rectangle 4">
            <a:extLst>
              <a:ext uri="{FF2B5EF4-FFF2-40B4-BE49-F238E27FC236}">
                <a16:creationId xmlns:a16="http://schemas.microsoft.com/office/drawing/2014/main" id="{037B30FC-F5BA-5245-BEDB-48B88319F0B3}"/>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GVBMR95</a:t>
            </a:r>
          </a:p>
        </p:txBody>
      </p:sp>
      <p:sp>
        <p:nvSpPr>
          <p:cNvPr id="1482757" name="AutoShape 5">
            <a:extLst>
              <a:ext uri="{FF2B5EF4-FFF2-40B4-BE49-F238E27FC236}">
                <a16:creationId xmlns:a16="http://schemas.microsoft.com/office/drawing/2014/main" id="{A4EFE8AE-1134-354F-BD55-53AA502B015F}"/>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MR95RPT</a:t>
            </a:r>
          </a:p>
        </p:txBody>
      </p:sp>
      <p:sp>
        <p:nvSpPr>
          <p:cNvPr id="21510" name="AutoShape 6">
            <a:extLst>
              <a:ext uri="{FF2B5EF4-FFF2-40B4-BE49-F238E27FC236}">
                <a16:creationId xmlns:a16="http://schemas.microsoft.com/office/drawing/2014/main" id="{AE8A34A0-7975-A047-8865-694AD3181425}"/>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21511" name="AutoShape 7">
            <a:extLst>
              <a:ext uri="{FF2B5EF4-FFF2-40B4-BE49-F238E27FC236}">
                <a16:creationId xmlns:a16="http://schemas.microsoft.com/office/drawing/2014/main" id="{A1AECF4C-F030-0D40-8AC7-E281C0A98C71}"/>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21512" name="AutoShape 8">
            <a:extLst>
              <a:ext uri="{FF2B5EF4-FFF2-40B4-BE49-F238E27FC236}">
                <a16:creationId xmlns:a16="http://schemas.microsoft.com/office/drawing/2014/main" id="{18B6E7A5-7009-9143-B05D-4947DCA987E3}"/>
              </a:ext>
            </a:extLst>
          </p:cNvPr>
          <p:cNvSpPr>
            <a:spLocks noChangeArrowheads="1"/>
          </p:cNvSpPr>
          <p:nvPr/>
        </p:nvSpPr>
        <p:spPr bwMode="auto">
          <a:xfrm>
            <a:off x="28956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MR76</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21513" name="AutoShape 9">
            <a:extLst>
              <a:ext uri="{FF2B5EF4-FFF2-40B4-BE49-F238E27FC236}">
                <a16:creationId xmlns:a16="http://schemas.microsoft.com/office/drawing/2014/main" id="{6E176D5D-B2F4-A34B-BAD7-BA4C0F5E95C1}"/>
              </a:ext>
            </a:extLst>
          </p:cNvPr>
          <p:cNvSpPr>
            <a:spLocks noChangeArrowheads="1"/>
          </p:cNvSpPr>
          <p:nvPr/>
        </p:nvSpPr>
        <p:spPr bwMode="auto">
          <a:xfrm>
            <a:off x="57150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1514" name="AutoShape 10">
            <a:extLst>
              <a:ext uri="{FF2B5EF4-FFF2-40B4-BE49-F238E27FC236}">
                <a16:creationId xmlns:a16="http://schemas.microsoft.com/office/drawing/2014/main" id="{45E8394D-5109-714D-BAFB-17E57A7A57C1}"/>
              </a:ext>
            </a:extLst>
          </p:cNvPr>
          <p:cNvSpPr>
            <a:spLocks noChangeArrowheads="1"/>
          </p:cNvSpPr>
          <p:nvPr/>
        </p:nvSpPr>
        <p:spPr bwMode="auto">
          <a:xfrm>
            <a:off x="55626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1515" name="AutoShape 11">
            <a:extLst>
              <a:ext uri="{FF2B5EF4-FFF2-40B4-BE49-F238E27FC236}">
                <a16:creationId xmlns:a16="http://schemas.microsoft.com/office/drawing/2014/main" id="{6CDF3C8A-A914-9E40-854A-F82AAC9AA9F1}"/>
              </a:ext>
            </a:extLst>
          </p:cNvPr>
          <p:cNvSpPr>
            <a:spLocks noChangeArrowheads="1"/>
          </p:cNvSpPr>
          <p:nvPr/>
        </p:nvSpPr>
        <p:spPr bwMode="auto">
          <a:xfrm>
            <a:off x="5410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Join</a:t>
            </a:r>
          </a:p>
          <a:p>
            <a:pPr algn="ctr" eaLnBrk="1" hangingPunct="1">
              <a:lnSpc>
                <a:spcPct val="100000"/>
              </a:lnSpc>
              <a:buClr>
                <a:schemeClr val="accent2"/>
              </a:buClr>
              <a:buFont typeface="Wingdings" pitchFamily="2" charset="2"/>
              <a:buNone/>
            </a:pPr>
            <a:r>
              <a:rPr lang="en-US" altLang="en-US" sz="1400">
                <a:solidFill>
                  <a:schemeClr val="tx1"/>
                </a:solidFill>
              </a:rPr>
              <a:t>Data</a:t>
            </a:r>
          </a:p>
        </p:txBody>
      </p:sp>
      <p:sp>
        <p:nvSpPr>
          <p:cNvPr id="1482764" name="Line 12">
            <a:extLst>
              <a:ext uri="{FF2B5EF4-FFF2-40B4-BE49-F238E27FC236}">
                <a16:creationId xmlns:a16="http://schemas.microsoft.com/office/drawing/2014/main" id="{CDE0A0E3-A173-A344-B01E-9F2073390E1D}"/>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65" name="Line 13">
            <a:extLst>
              <a:ext uri="{FF2B5EF4-FFF2-40B4-BE49-F238E27FC236}">
                <a16:creationId xmlns:a16="http://schemas.microsoft.com/office/drawing/2014/main" id="{BF1370D8-EBCE-F74F-8B4C-B65B0DE6DE6C}"/>
              </a:ext>
            </a:extLst>
          </p:cNvPr>
          <p:cNvSpPr>
            <a:spLocks noChangeShapeType="1"/>
          </p:cNvSpPr>
          <p:nvPr/>
        </p:nvSpPr>
        <p:spPr bwMode="auto">
          <a:xfrm>
            <a:off x="3352800" y="2514600"/>
            <a:ext cx="25146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66" name="Line 14">
            <a:extLst>
              <a:ext uri="{FF2B5EF4-FFF2-40B4-BE49-F238E27FC236}">
                <a16:creationId xmlns:a16="http://schemas.microsoft.com/office/drawing/2014/main" id="{5AA6BF40-7B43-CB42-8C02-5ED4BFC5C677}"/>
              </a:ext>
            </a:extLst>
          </p:cNvPr>
          <p:cNvSpPr>
            <a:spLocks noChangeShapeType="1"/>
          </p:cNvSpPr>
          <p:nvPr/>
        </p:nvSpPr>
        <p:spPr bwMode="auto">
          <a:xfrm>
            <a:off x="33528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67" name="Line 15">
            <a:extLst>
              <a:ext uri="{FF2B5EF4-FFF2-40B4-BE49-F238E27FC236}">
                <a16:creationId xmlns:a16="http://schemas.microsoft.com/office/drawing/2014/main" id="{9E7DD19E-74AE-6340-903B-FA7D62373CBA}"/>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68" name="Line 16">
            <a:extLst>
              <a:ext uri="{FF2B5EF4-FFF2-40B4-BE49-F238E27FC236}">
                <a16:creationId xmlns:a16="http://schemas.microsoft.com/office/drawing/2014/main" id="{1AC12B28-A432-6747-95B6-CFEB7CD27C7B}"/>
              </a:ext>
            </a:extLst>
          </p:cNvPr>
          <p:cNvSpPr>
            <a:spLocks noChangeShapeType="1"/>
          </p:cNvSpPr>
          <p:nvPr/>
        </p:nvSpPr>
        <p:spPr bwMode="auto">
          <a:xfrm>
            <a:off x="5867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1521" name="AutoShape 17">
            <a:extLst>
              <a:ext uri="{FF2B5EF4-FFF2-40B4-BE49-F238E27FC236}">
                <a16:creationId xmlns:a16="http://schemas.microsoft.com/office/drawing/2014/main" id="{2F278D34-407C-1446-9B97-7820BD55A7DC}"/>
              </a:ext>
            </a:extLst>
          </p:cNvPr>
          <p:cNvSpPr>
            <a:spLocks noChangeArrowheads="1"/>
          </p:cNvSpPr>
          <p:nvPr/>
        </p:nvSpPr>
        <p:spPr bwMode="auto">
          <a:xfrm>
            <a:off x="4038600" y="472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1522" name="AutoShape 18">
            <a:extLst>
              <a:ext uri="{FF2B5EF4-FFF2-40B4-BE49-F238E27FC236}">
                <a16:creationId xmlns:a16="http://schemas.microsoft.com/office/drawing/2014/main" id="{17EC02A6-8E71-E343-BA99-19618E3C5ADA}"/>
              </a:ext>
            </a:extLst>
          </p:cNvPr>
          <p:cNvSpPr>
            <a:spLocks noChangeArrowheads="1"/>
          </p:cNvSpPr>
          <p:nvPr/>
        </p:nvSpPr>
        <p:spPr bwMode="auto">
          <a:xfrm>
            <a:off x="38862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1523" name="AutoShape 19">
            <a:extLst>
              <a:ext uri="{FF2B5EF4-FFF2-40B4-BE49-F238E27FC236}">
                <a16:creationId xmlns:a16="http://schemas.microsoft.com/office/drawing/2014/main" id="{8F5C2595-2DBF-E246-81D0-6CDBE0477885}"/>
              </a:ext>
            </a:extLst>
          </p:cNvPr>
          <p:cNvSpPr>
            <a:spLocks noChangeArrowheads="1"/>
          </p:cNvSpPr>
          <p:nvPr/>
        </p:nvSpPr>
        <p:spPr bwMode="auto">
          <a:xfrm>
            <a:off x="3733800" y="5029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482772" name="Line 20">
            <a:extLst>
              <a:ext uri="{FF2B5EF4-FFF2-40B4-BE49-F238E27FC236}">
                <a16:creationId xmlns:a16="http://schemas.microsoft.com/office/drawing/2014/main" id="{09B15030-83A6-2440-BAAC-AC2A229A17EA}"/>
              </a:ext>
            </a:extLst>
          </p:cNvPr>
          <p:cNvSpPr>
            <a:spLocks noChangeShapeType="1"/>
          </p:cNvSpPr>
          <p:nvPr/>
        </p:nvSpPr>
        <p:spPr bwMode="auto">
          <a:xfrm>
            <a:off x="4572000" y="4038600"/>
            <a:ext cx="0" cy="609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73" name="Line 21">
            <a:extLst>
              <a:ext uri="{FF2B5EF4-FFF2-40B4-BE49-F238E27FC236}">
                <a16:creationId xmlns:a16="http://schemas.microsoft.com/office/drawing/2014/main" id="{E98D78AF-A03F-1C48-B395-CF12FB72922B}"/>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74" name="Line 22">
            <a:extLst>
              <a:ext uri="{FF2B5EF4-FFF2-40B4-BE49-F238E27FC236}">
                <a16:creationId xmlns:a16="http://schemas.microsoft.com/office/drawing/2014/main" id="{8260C8C5-07D0-0140-854D-A4B56A480B3F}"/>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82775" name="Line 23">
            <a:extLst>
              <a:ext uri="{FF2B5EF4-FFF2-40B4-BE49-F238E27FC236}">
                <a16:creationId xmlns:a16="http://schemas.microsoft.com/office/drawing/2014/main" id="{6589DF7B-B4CE-444F-B129-D7F04F825D58}"/>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3" name="Online Media 2" descr="Mod4slide19.mp3">
            <a:hlinkClick r:id="" action="ppaction://media"/>
            <a:extLst>
              <a:ext uri="{FF2B5EF4-FFF2-40B4-BE49-F238E27FC236}">
                <a16:creationId xmlns:a16="http://schemas.microsoft.com/office/drawing/2014/main" id="{873929D0-E0B1-F941-AE4C-4DCE1ACD1C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3137" y="36322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2DB9A88-E951-2C46-8AF9-D5DE9B2F7299}"/>
              </a:ext>
            </a:extLst>
          </p:cNvPr>
          <p:cNvSpPr>
            <a:spLocks noGrp="1" noChangeArrowheads="1"/>
          </p:cNvSpPr>
          <p:nvPr>
            <p:ph type="title"/>
          </p:nvPr>
        </p:nvSpPr>
        <p:spPr>
          <a:xfrm>
            <a:off x="228600" y="138113"/>
            <a:ext cx="7818438" cy="547687"/>
          </a:xfrm>
          <a:noFill/>
          <a:ln/>
        </p:spPr>
        <p:txBody>
          <a:bodyPr/>
          <a:lstStyle/>
          <a:p>
            <a:pPr eaLnBrk="1" hangingPunct="1"/>
            <a:r>
              <a:rPr lang="en-US" altLang="en-US" dirty="0"/>
              <a:t>Page</a:t>
            </a:r>
            <a:r>
              <a:rPr altLang="en-US" dirty="0"/>
              <a:t> Objectives</a:t>
            </a:r>
          </a:p>
        </p:txBody>
      </p:sp>
      <p:sp>
        <p:nvSpPr>
          <p:cNvPr id="4099" name="Rectangle 3">
            <a:extLst>
              <a:ext uri="{FF2B5EF4-FFF2-40B4-BE49-F238E27FC236}">
                <a16:creationId xmlns:a16="http://schemas.microsoft.com/office/drawing/2014/main" id="{C3B9F556-0F9C-E241-8483-7176E6BBD025}"/>
              </a:ext>
            </a:extLst>
          </p:cNvPr>
          <p:cNvSpPr>
            <a:spLocks noGrp="1" noChangeArrowheads="1"/>
          </p:cNvSpPr>
          <p:nvPr>
            <p:ph idx="1"/>
          </p:nvPr>
        </p:nvSpPr>
        <p:spPr/>
        <p:txBody>
          <a:bodyPr/>
          <a:lstStyle/>
          <a:p>
            <a:pPr marL="0" indent="0" eaLnBrk="1" hangingPunct="1">
              <a:spcAft>
                <a:spcPct val="50000"/>
              </a:spcAft>
              <a:buFont typeface="Wingdings" pitchFamily="2" charset="2"/>
              <a:buNone/>
            </a:pPr>
            <a:r>
              <a:rPr lang="en-US" altLang="en-US" dirty="0"/>
              <a:t>Upon completion of this Page, you should be able to: </a:t>
            </a:r>
          </a:p>
          <a:p>
            <a:pPr lvl="1" eaLnBrk="1" hangingPunct="1"/>
            <a:r>
              <a:rPr lang="en-US" altLang="en-US" sz="2000" dirty="0"/>
              <a:t>Describe a typical GenevaERS lookup path</a:t>
            </a:r>
          </a:p>
          <a:p>
            <a:pPr lvl="1" eaLnBrk="1" hangingPunct="1"/>
            <a:r>
              <a:rPr lang="en-US" altLang="en-US" sz="2000" dirty="0"/>
              <a:t>Create a lookup path in the GenevaERS Workbench</a:t>
            </a:r>
          </a:p>
          <a:p>
            <a:pPr lvl="1" eaLnBrk="1" hangingPunct="1"/>
            <a:r>
              <a:rPr lang="en-US" altLang="en-US" sz="2000" dirty="0"/>
              <a:t>Include join data, using the lookup path in a view</a:t>
            </a:r>
          </a:p>
          <a:p>
            <a:pPr lvl="1" eaLnBrk="1" hangingPunct="1"/>
            <a:r>
              <a:rPr lang="en-US" altLang="en-US" sz="2000" dirty="0"/>
              <a:t>Update and run the GenevaERS Join phase JCL</a:t>
            </a:r>
          </a:p>
          <a:p>
            <a:pPr lvl="1" eaLnBrk="1" hangingPunct="1"/>
            <a:r>
              <a:rPr lang="en-US" altLang="en-US" sz="2000" dirty="0"/>
              <a:t>Interpret the results of join processing</a:t>
            </a:r>
          </a:p>
          <a:p>
            <a:pPr lvl="1">
              <a:spcBef>
                <a:spcPct val="75000"/>
              </a:spcBef>
            </a:pPr>
            <a:endParaRPr lang="en-US" altLang="en-US" sz="2000" dirty="0"/>
          </a:p>
          <a:p>
            <a:pPr lvl="1">
              <a:spcBef>
                <a:spcPct val="75000"/>
              </a:spcBef>
            </a:pPr>
            <a:endParaRPr lang="en-US" altLang="en-US" sz="2000" dirty="0"/>
          </a:p>
        </p:txBody>
      </p:sp>
      <p:pic>
        <p:nvPicPr>
          <p:cNvPr id="3" name="Online Media 2" descr="Mod4slide2.mp3">
            <a:hlinkClick r:id="" action="ppaction://media"/>
            <a:extLst>
              <a:ext uri="{FF2B5EF4-FFF2-40B4-BE49-F238E27FC236}">
                <a16:creationId xmlns:a16="http://schemas.microsoft.com/office/drawing/2014/main" id="{89AEF1BF-CF91-DF47-921E-57AA9641BDC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133600" y="3098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22D7A06-14FB-E945-B56C-277FB1C408D3}"/>
              </a:ext>
            </a:extLst>
          </p:cNvPr>
          <p:cNvSpPr>
            <a:spLocks noGrp="1" noChangeArrowheads="1"/>
          </p:cNvSpPr>
          <p:nvPr>
            <p:ph type="title" idx="4294967295"/>
          </p:nvPr>
        </p:nvSpPr>
        <p:spPr>
          <a:noFill/>
        </p:spPr>
        <p:txBody>
          <a:bodyPr/>
          <a:lstStyle/>
          <a:p>
            <a:pPr eaLnBrk="1" hangingPunct="1"/>
            <a:r>
              <a:rPr lang="en-US" altLang="en-US"/>
              <a:t>Finding the Lookup Path</a:t>
            </a:r>
          </a:p>
        </p:txBody>
      </p:sp>
      <p:pic>
        <p:nvPicPr>
          <p:cNvPr id="22531" name="Picture 3">
            <a:extLst>
              <a:ext uri="{FF2B5EF4-FFF2-40B4-BE49-F238E27FC236}">
                <a16:creationId xmlns:a16="http://schemas.microsoft.com/office/drawing/2014/main" id="{C2384D9E-776C-9849-9037-93CCFEDCD5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838200"/>
            <a:ext cx="8001000" cy="5276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3674" name="Rectangle 10">
            <a:extLst>
              <a:ext uri="{FF2B5EF4-FFF2-40B4-BE49-F238E27FC236}">
                <a16:creationId xmlns:a16="http://schemas.microsoft.com/office/drawing/2014/main" id="{B4B93634-309D-4B42-AE76-6333C4959FD4}"/>
              </a:ext>
            </a:extLst>
          </p:cNvPr>
          <p:cNvSpPr>
            <a:spLocks noChangeArrowheads="1"/>
          </p:cNvSpPr>
          <p:nvPr/>
        </p:nvSpPr>
        <p:spPr bwMode="auto">
          <a:xfrm>
            <a:off x="3581400" y="4800600"/>
            <a:ext cx="4800600" cy="533400"/>
          </a:xfrm>
          <a:prstGeom prst="rect">
            <a:avLst/>
          </a:prstGeom>
          <a:solidFill>
            <a:schemeClr val="bg2">
              <a:alpha val="27000"/>
            </a:schemeClr>
          </a:solid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22533" name="Rectangle 4">
            <a:extLst>
              <a:ext uri="{FF2B5EF4-FFF2-40B4-BE49-F238E27FC236}">
                <a16:creationId xmlns:a16="http://schemas.microsoft.com/office/drawing/2014/main" id="{F43A5C3F-3575-E841-9978-3ADF9ACC4678}"/>
              </a:ext>
            </a:extLst>
          </p:cNvPr>
          <p:cNvSpPr>
            <a:spLocks noChangeArrowheads="1"/>
          </p:cNvSpPr>
          <p:nvPr/>
        </p:nvSpPr>
        <p:spPr bwMode="auto">
          <a:xfrm flipH="1">
            <a:off x="3276600" y="5734050"/>
            <a:ext cx="1295400" cy="25717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34" name="Rectangle 5">
            <a:extLst>
              <a:ext uri="{FF2B5EF4-FFF2-40B4-BE49-F238E27FC236}">
                <a16:creationId xmlns:a16="http://schemas.microsoft.com/office/drawing/2014/main" id="{FE68A9A8-AF78-7D49-806E-EE012CF5B58D}"/>
              </a:ext>
            </a:extLst>
          </p:cNvPr>
          <p:cNvSpPr>
            <a:spLocks noChangeArrowheads="1"/>
          </p:cNvSpPr>
          <p:nvPr/>
        </p:nvSpPr>
        <p:spPr bwMode="auto">
          <a:xfrm flipH="1">
            <a:off x="4800600" y="1847850"/>
            <a:ext cx="3657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2535" name="Picture 6">
            <a:extLst>
              <a:ext uri="{FF2B5EF4-FFF2-40B4-BE49-F238E27FC236}">
                <a16:creationId xmlns:a16="http://schemas.microsoft.com/office/drawing/2014/main" id="{EB158E74-D63B-404D-A0D3-4C95E2D93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8459"/>
          <a:stretch>
            <a:fillRect/>
          </a:stretch>
        </p:blipFill>
        <p:spPr bwMode="auto">
          <a:xfrm>
            <a:off x="3810000" y="4924425"/>
            <a:ext cx="457200" cy="304800"/>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22536" name="Rectangle 8">
            <a:extLst>
              <a:ext uri="{FF2B5EF4-FFF2-40B4-BE49-F238E27FC236}">
                <a16:creationId xmlns:a16="http://schemas.microsoft.com/office/drawing/2014/main" id="{70AFA887-7CC8-EF4C-9B23-3AFF89A35BA6}"/>
              </a:ext>
            </a:extLst>
          </p:cNvPr>
          <p:cNvSpPr>
            <a:spLocks noChangeArrowheads="1"/>
          </p:cNvSpPr>
          <p:nvPr/>
        </p:nvSpPr>
        <p:spPr bwMode="auto">
          <a:xfrm>
            <a:off x="4605338" y="4876800"/>
            <a:ext cx="3657600" cy="3683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Join icon; column contains a join.</a:t>
            </a:r>
          </a:p>
        </p:txBody>
      </p:sp>
      <p:sp>
        <p:nvSpPr>
          <p:cNvPr id="113673" name="Text Box 9">
            <a:extLst>
              <a:ext uri="{FF2B5EF4-FFF2-40B4-BE49-F238E27FC236}">
                <a16:creationId xmlns:a16="http://schemas.microsoft.com/office/drawing/2014/main" id="{77E4A330-92C1-404E-94B3-26237F9C4498}"/>
              </a:ext>
            </a:extLst>
          </p:cNvPr>
          <p:cNvSpPr txBox="1">
            <a:spLocks noChangeArrowheads="1"/>
          </p:cNvSpPr>
          <p:nvPr/>
        </p:nvSpPr>
        <p:spPr bwMode="auto">
          <a:xfrm>
            <a:off x="4224338" y="4876800"/>
            <a:ext cx="347662"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atin typeface="Arial" charset="0"/>
              </a:rPr>
              <a:t>=</a:t>
            </a:r>
          </a:p>
        </p:txBody>
      </p:sp>
      <p:pic>
        <p:nvPicPr>
          <p:cNvPr id="3" name="Online Media 2" descr="Mod4slide20.mp3">
            <a:hlinkClick r:id="" action="ppaction://media"/>
            <a:extLst>
              <a:ext uri="{FF2B5EF4-FFF2-40B4-BE49-F238E27FC236}">
                <a16:creationId xmlns:a16="http://schemas.microsoft.com/office/drawing/2014/main" id="{4DEC9842-04E8-E440-B0DE-3C1523B050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057400" y="353180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05A9323-5BF2-5046-AB2D-282167244DA6}"/>
              </a:ext>
            </a:extLst>
          </p:cNvPr>
          <p:cNvSpPr>
            <a:spLocks noGrp="1" noChangeArrowheads="1"/>
          </p:cNvSpPr>
          <p:nvPr>
            <p:ph type="title" idx="4294967295"/>
          </p:nvPr>
        </p:nvSpPr>
        <p:spPr>
          <a:noFill/>
        </p:spPr>
        <p:txBody>
          <a:bodyPr/>
          <a:lstStyle/>
          <a:p>
            <a:pPr eaLnBrk="1" hangingPunct="1"/>
            <a:r>
              <a:rPr lang="en-US" altLang="en-US"/>
              <a:t>Finding the Logical File of the Join Data</a:t>
            </a:r>
            <a:endParaRPr lang="en-US" altLang="en-US">
              <a:solidFill>
                <a:srgbClr val="FF0000"/>
              </a:solidFill>
            </a:endParaRPr>
          </a:p>
        </p:txBody>
      </p:sp>
      <p:pic>
        <p:nvPicPr>
          <p:cNvPr id="23555" name="Picture 3">
            <a:extLst>
              <a:ext uri="{FF2B5EF4-FFF2-40B4-BE49-F238E27FC236}">
                <a16:creationId xmlns:a16="http://schemas.microsoft.com/office/drawing/2014/main" id="{AF5361E4-FA4C-EE4F-B393-710CAA95F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1295400"/>
            <a:ext cx="5943600" cy="4872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6" name="Rectangle 7">
            <a:extLst>
              <a:ext uri="{FF2B5EF4-FFF2-40B4-BE49-F238E27FC236}">
                <a16:creationId xmlns:a16="http://schemas.microsoft.com/office/drawing/2014/main" id="{9BC35F9E-A3C8-5744-A4D4-C194BDBD77B4}"/>
              </a:ext>
            </a:extLst>
          </p:cNvPr>
          <p:cNvSpPr>
            <a:spLocks noChangeArrowheads="1"/>
          </p:cNvSpPr>
          <p:nvPr/>
        </p:nvSpPr>
        <p:spPr bwMode="auto">
          <a:xfrm>
            <a:off x="2971800" y="4495800"/>
            <a:ext cx="2133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57" name="Rectangle 5">
            <a:extLst>
              <a:ext uri="{FF2B5EF4-FFF2-40B4-BE49-F238E27FC236}">
                <a16:creationId xmlns:a16="http://schemas.microsoft.com/office/drawing/2014/main" id="{23132244-D387-3F4E-A4C3-F8A19BC067CC}"/>
              </a:ext>
            </a:extLst>
          </p:cNvPr>
          <p:cNvSpPr>
            <a:spLocks noChangeArrowheads="1"/>
          </p:cNvSpPr>
          <p:nvPr/>
        </p:nvSpPr>
        <p:spPr bwMode="auto">
          <a:xfrm>
            <a:off x="6019800" y="3429000"/>
            <a:ext cx="1905000" cy="822325"/>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4- Find the target </a:t>
            </a:r>
          </a:p>
          <a:p>
            <a:pPr eaLnBrk="1" hangingPunct="1"/>
            <a:r>
              <a:rPr lang="en-US" altLang="en-US" sz="1800">
                <a:solidFill>
                  <a:srgbClr val="3366FF"/>
                </a:solidFill>
              </a:rPr>
              <a:t>logical file on </a:t>
            </a:r>
          </a:p>
          <a:p>
            <a:pPr eaLnBrk="1" hangingPunct="1"/>
            <a:r>
              <a:rPr lang="en-US" altLang="en-US" sz="1800">
                <a:solidFill>
                  <a:srgbClr val="3366FF"/>
                </a:solidFill>
              </a:rPr>
              <a:t>the lookup path.</a:t>
            </a:r>
          </a:p>
        </p:txBody>
      </p:sp>
      <p:sp>
        <p:nvSpPr>
          <p:cNvPr id="23558" name="Line 6">
            <a:extLst>
              <a:ext uri="{FF2B5EF4-FFF2-40B4-BE49-F238E27FC236}">
                <a16:creationId xmlns:a16="http://schemas.microsoft.com/office/drawing/2014/main" id="{AA3D93B4-1A07-8C49-B9B0-4A9950FF6E30}"/>
              </a:ext>
            </a:extLst>
          </p:cNvPr>
          <p:cNvSpPr>
            <a:spLocks noChangeShapeType="1"/>
          </p:cNvSpPr>
          <p:nvPr/>
        </p:nvSpPr>
        <p:spPr bwMode="auto">
          <a:xfrm flipH="1">
            <a:off x="5105400" y="3962400"/>
            <a:ext cx="914400" cy="533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3559" name="Rectangle 7">
            <a:extLst>
              <a:ext uri="{FF2B5EF4-FFF2-40B4-BE49-F238E27FC236}">
                <a16:creationId xmlns:a16="http://schemas.microsoft.com/office/drawing/2014/main" id="{23E6FCC0-94E7-C54F-844B-0DC15C23268C}"/>
              </a:ext>
            </a:extLst>
          </p:cNvPr>
          <p:cNvSpPr>
            <a:spLocks noChangeArrowheads="1"/>
          </p:cNvSpPr>
          <p:nvPr/>
        </p:nvSpPr>
        <p:spPr bwMode="auto">
          <a:xfrm>
            <a:off x="1143000" y="2895600"/>
            <a:ext cx="762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60" name="Rectangle 8">
            <a:extLst>
              <a:ext uri="{FF2B5EF4-FFF2-40B4-BE49-F238E27FC236}">
                <a16:creationId xmlns:a16="http://schemas.microsoft.com/office/drawing/2014/main" id="{2BE8B0AD-1807-3147-B213-FD9CE563A611}"/>
              </a:ext>
            </a:extLst>
          </p:cNvPr>
          <p:cNvSpPr>
            <a:spLocks noChangeArrowheads="1"/>
          </p:cNvSpPr>
          <p:nvPr/>
        </p:nvSpPr>
        <p:spPr bwMode="auto">
          <a:xfrm>
            <a:off x="381000" y="4767263"/>
            <a:ext cx="1905000" cy="6159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1 - Select </a:t>
            </a:r>
            <a:r>
              <a:rPr lang="en-US" altLang="en-US" sz="1800" b="1">
                <a:solidFill>
                  <a:srgbClr val="3366FF"/>
                </a:solidFill>
              </a:rPr>
              <a:t>Lookup Paths.</a:t>
            </a:r>
          </a:p>
        </p:txBody>
      </p:sp>
      <p:sp>
        <p:nvSpPr>
          <p:cNvPr id="23561" name="Line 9">
            <a:extLst>
              <a:ext uri="{FF2B5EF4-FFF2-40B4-BE49-F238E27FC236}">
                <a16:creationId xmlns:a16="http://schemas.microsoft.com/office/drawing/2014/main" id="{EA9CD32C-D3AC-C148-9FA5-5617A88548E2}"/>
              </a:ext>
            </a:extLst>
          </p:cNvPr>
          <p:cNvSpPr>
            <a:spLocks noChangeShapeType="1"/>
          </p:cNvSpPr>
          <p:nvPr/>
        </p:nvSpPr>
        <p:spPr bwMode="auto">
          <a:xfrm flipV="1">
            <a:off x="1143000" y="3124200"/>
            <a:ext cx="152400" cy="1600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3562" name="Rectangle 10">
            <a:extLst>
              <a:ext uri="{FF2B5EF4-FFF2-40B4-BE49-F238E27FC236}">
                <a16:creationId xmlns:a16="http://schemas.microsoft.com/office/drawing/2014/main" id="{AD479DCC-57A7-5541-BE22-7C7E5739FA8B}"/>
              </a:ext>
            </a:extLst>
          </p:cNvPr>
          <p:cNvSpPr>
            <a:spLocks noChangeArrowheads="1"/>
          </p:cNvSpPr>
          <p:nvPr/>
        </p:nvSpPr>
        <p:spPr bwMode="auto">
          <a:xfrm>
            <a:off x="4267200" y="5000625"/>
            <a:ext cx="2819400" cy="3683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2 – Click the lookup path.</a:t>
            </a:r>
          </a:p>
        </p:txBody>
      </p:sp>
      <p:sp>
        <p:nvSpPr>
          <p:cNvPr id="23563" name="Rectangle 7">
            <a:extLst>
              <a:ext uri="{FF2B5EF4-FFF2-40B4-BE49-F238E27FC236}">
                <a16:creationId xmlns:a16="http://schemas.microsoft.com/office/drawing/2014/main" id="{52D1035B-029F-584C-8FD8-B5B4A4A5677A}"/>
              </a:ext>
            </a:extLst>
          </p:cNvPr>
          <p:cNvSpPr>
            <a:spLocks noChangeArrowheads="1"/>
          </p:cNvSpPr>
          <p:nvPr/>
        </p:nvSpPr>
        <p:spPr bwMode="auto">
          <a:xfrm>
            <a:off x="2514600" y="5638800"/>
            <a:ext cx="4572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64" name="Rectangle 7">
            <a:extLst>
              <a:ext uri="{FF2B5EF4-FFF2-40B4-BE49-F238E27FC236}">
                <a16:creationId xmlns:a16="http://schemas.microsoft.com/office/drawing/2014/main" id="{F21D3E52-1F33-7747-99C9-5075BDE91CA5}"/>
              </a:ext>
            </a:extLst>
          </p:cNvPr>
          <p:cNvSpPr>
            <a:spLocks noChangeArrowheads="1"/>
          </p:cNvSpPr>
          <p:nvPr/>
        </p:nvSpPr>
        <p:spPr bwMode="auto">
          <a:xfrm>
            <a:off x="2514600" y="2209800"/>
            <a:ext cx="914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65" name="Rectangle 13">
            <a:extLst>
              <a:ext uri="{FF2B5EF4-FFF2-40B4-BE49-F238E27FC236}">
                <a16:creationId xmlns:a16="http://schemas.microsoft.com/office/drawing/2014/main" id="{2BD10C13-4A6C-6548-91D0-12822AA25954}"/>
              </a:ext>
            </a:extLst>
          </p:cNvPr>
          <p:cNvSpPr>
            <a:spLocks noChangeArrowheads="1"/>
          </p:cNvSpPr>
          <p:nvPr/>
        </p:nvSpPr>
        <p:spPr bwMode="auto">
          <a:xfrm>
            <a:off x="3886200" y="2466975"/>
            <a:ext cx="1905000" cy="8636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3 – Click the </a:t>
            </a:r>
            <a:r>
              <a:rPr lang="en-US" altLang="en-US" sz="1800" b="1">
                <a:solidFill>
                  <a:srgbClr val="3366FF"/>
                </a:solidFill>
              </a:rPr>
              <a:t>Lookup Path Definition</a:t>
            </a:r>
            <a:r>
              <a:rPr lang="en-US" altLang="en-US" sz="1800">
                <a:solidFill>
                  <a:srgbClr val="3366FF"/>
                </a:solidFill>
              </a:rPr>
              <a:t> tab.</a:t>
            </a:r>
          </a:p>
        </p:txBody>
      </p:sp>
      <p:sp>
        <p:nvSpPr>
          <p:cNvPr id="23566" name="Line 14">
            <a:extLst>
              <a:ext uri="{FF2B5EF4-FFF2-40B4-BE49-F238E27FC236}">
                <a16:creationId xmlns:a16="http://schemas.microsoft.com/office/drawing/2014/main" id="{5F5F0238-A6EF-344F-A413-61CFA9DDD9C2}"/>
              </a:ext>
            </a:extLst>
          </p:cNvPr>
          <p:cNvSpPr>
            <a:spLocks noChangeShapeType="1"/>
          </p:cNvSpPr>
          <p:nvPr/>
        </p:nvSpPr>
        <p:spPr bwMode="auto">
          <a:xfrm flipH="1">
            <a:off x="3657600" y="5181600"/>
            <a:ext cx="609600" cy="457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3567" name="Line 15">
            <a:extLst>
              <a:ext uri="{FF2B5EF4-FFF2-40B4-BE49-F238E27FC236}">
                <a16:creationId xmlns:a16="http://schemas.microsoft.com/office/drawing/2014/main" id="{1DD45788-B4DD-9B43-B94E-A4629C57337A}"/>
              </a:ext>
            </a:extLst>
          </p:cNvPr>
          <p:cNvSpPr>
            <a:spLocks noChangeShapeType="1"/>
          </p:cNvSpPr>
          <p:nvPr/>
        </p:nvSpPr>
        <p:spPr bwMode="auto">
          <a:xfrm flipH="1" flipV="1">
            <a:off x="3276600" y="2362200"/>
            <a:ext cx="609600" cy="2286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3" name="Online Media 2" descr="Mod4slide21.mp3">
            <a:hlinkClick r:id="" action="ppaction://media"/>
            <a:extLst>
              <a:ext uri="{FF2B5EF4-FFF2-40B4-BE49-F238E27FC236}">
                <a16:creationId xmlns:a16="http://schemas.microsoft.com/office/drawing/2014/main" id="{14C0315C-19CC-F340-A97D-5DE2EC06A9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60600" y="310438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a:extLst>
              <a:ext uri="{FF2B5EF4-FFF2-40B4-BE49-F238E27FC236}">
                <a16:creationId xmlns:a16="http://schemas.microsoft.com/office/drawing/2014/main" id="{448809C9-9D34-C648-95CB-427A0DF46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990600"/>
            <a:ext cx="5943600" cy="42703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79" name="Rectangle 7">
            <a:extLst>
              <a:ext uri="{FF2B5EF4-FFF2-40B4-BE49-F238E27FC236}">
                <a16:creationId xmlns:a16="http://schemas.microsoft.com/office/drawing/2014/main" id="{97879A83-44D3-D34F-80BC-95D13CD3C394}"/>
              </a:ext>
            </a:extLst>
          </p:cNvPr>
          <p:cNvSpPr>
            <a:spLocks noChangeArrowheads="1"/>
          </p:cNvSpPr>
          <p:nvPr/>
        </p:nvSpPr>
        <p:spPr bwMode="auto">
          <a:xfrm>
            <a:off x="1828800" y="2057400"/>
            <a:ext cx="1438275"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0" name="Rectangle 7">
            <a:extLst>
              <a:ext uri="{FF2B5EF4-FFF2-40B4-BE49-F238E27FC236}">
                <a16:creationId xmlns:a16="http://schemas.microsoft.com/office/drawing/2014/main" id="{01B58D1F-E10B-754B-8BE5-A3EB8EB2A4B4}"/>
              </a:ext>
            </a:extLst>
          </p:cNvPr>
          <p:cNvSpPr>
            <a:spLocks noChangeArrowheads="1"/>
          </p:cNvSpPr>
          <p:nvPr/>
        </p:nvSpPr>
        <p:spPr bwMode="auto">
          <a:xfrm>
            <a:off x="3505200" y="5029200"/>
            <a:ext cx="4008438" cy="2889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1" name="Rectangle 14">
            <a:extLst>
              <a:ext uri="{FF2B5EF4-FFF2-40B4-BE49-F238E27FC236}">
                <a16:creationId xmlns:a16="http://schemas.microsoft.com/office/drawing/2014/main" id="{6FC5C85C-AC77-ED4E-B6CD-5B83912292D8}"/>
              </a:ext>
            </a:extLst>
          </p:cNvPr>
          <p:cNvSpPr>
            <a:spLocks noChangeArrowheads="1"/>
          </p:cNvSpPr>
          <p:nvPr/>
        </p:nvSpPr>
        <p:spPr bwMode="auto">
          <a:xfrm>
            <a:off x="1695450" y="5518150"/>
            <a:ext cx="1822450" cy="6540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1 – View the </a:t>
            </a:r>
          </a:p>
          <a:p>
            <a:pPr eaLnBrk="1" hangingPunct="1"/>
            <a:r>
              <a:rPr lang="en-US" altLang="en-US" sz="1800">
                <a:solidFill>
                  <a:srgbClr val="3366FF"/>
                </a:solidFill>
              </a:rPr>
              <a:t>logical files.</a:t>
            </a:r>
          </a:p>
        </p:txBody>
      </p:sp>
      <p:sp>
        <p:nvSpPr>
          <p:cNvPr id="24582" name="Rectangle 15">
            <a:extLst>
              <a:ext uri="{FF2B5EF4-FFF2-40B4-BE49-F238E27FC236}">
                <a16:creationId xmlns:a16="http://schemas.microsoft.com/office/drawing/2014/main" id="{3A4FFF08-240C-3747-BF62-947E728517B7}"/>
              </a:ext>
            </a:extLst>
          </p:cNvPr>
          <p:cNvSpPr>
            <a:spLocks noChangeArrowheads="1"/>
          </p:cNvSpPr>
          <p:nvPr/>
        </p:nvSpPr>
        <p:spPr bwMode="auto">
          <a:xfrm>
            <a:off x="5913438" y="2354263"/>
            <a:ext cx="1535112" cy="10350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2 – Find the</a:t>
            </a:r>
          </a:p>
          <a:p>
            <a:pPr eaLnBrk="1" hangingPunct="1"/>
            <a:r>
              <a:rPr lang="en-US" altLang="en-US" sz="1800">
                <a:solidFill>
                  <a:srgbClr val="3366FF"/>
                </a:solidFill>
              </a:rPr>
              <a:t>physical</a:t>
            </a:r>
          </a:p>
          <a:p>
            <a:pPr eaLnBrk="1" hangingPunct="1"/>
            <a:r>
              <a:rPr lang="en-US" altLang="en-US" sz="1800">
                <a:solidFill>
                  <a:srgbClr val="3366FF"/>
                </a:solidFill>
              </a:rPr>
              <a:t>file.</a:t>
            </a:r>
          </a:p>
        </p:txBody>
      </p:sp>
      <p:sp>
        <p:nvSpPr>
          <p:cNvPr id="24583" name="Line 17">
            <a:extLst>
              <a:ext uri="{FF2B5EF4-FFF2-40B4-BE49-F238E27FC236}">
                <a16:creationId xmlns:a16="http://schemas.microsoft.com/office/drawing/2014/main" id="{4120B655-7938-F74E-B58B-98283E7AAC67}"/>
              </a:ext>
            </a:extLst>
          </p:cNvPr>
          <p:cNvSpPr>
            <a:spLocks noChangeShapeType="1"/>
          </p:cNvSpPr>
          <p:nvPr/>
        </p:nvSpPr>
        <p:spPr bwMode="auto">
          <a:xfrm flipV="1">
            <a:off x="2079625" y="2354263"/>
            <a:ext cx="479425" cy="3163887"/>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4584" name="Line 18">
            <a:extLst>
              <a:ext uri="{FF2B5EF4-FFF2-40B4-BE49-F238E27FC236}">
                <a16:creationId xmlns:a16="http://schemas.microsoft.com/office/drawing/2014/main" id="{DEE925F8-20FB-824E-B560-8FD928E475FC}"/>
              </a:ext>
            </a:extLst>
          </p:cNvPr>
          <p:cNvSpPr>
            <a:spLocks noChangeShapeType="1"/>
          </p:cNvSpPr>
          <p:nvPr/>
        </p:nvSpPr>
        <p:spPr bwMode="auto">
          <a:xfrm flipV="1">
            <a:off x="3517900" y="5327650"/>
            <a:ext cx="479425" cy="477838"/>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4585" name="Line 19">
            <a:extLst>
              <a:ext uri="{FF2B5EF4-FFF2-40B4-BE49-F238E27FC236}">
                <a16:creationId xmlns:a16="http://schemas.microsoft.com/office/drawing/2014/main" id="{9E47DFF4-D85D-6544-8522-26316AF12DB1}"/>
              </a:ext>
            </a:extLst>
          </p:cNvPr>
          <p:cNvSpPr>
            <a:spLocks noChangeShapeType="1"/>
          </p:cNvSpPr>
          <p:nvPr/>
        </p:nvSpPr>
        <p:spPr bwMode="auto">
          <a:xfrm flipH="1">
            <a:off x="4953000" y="2819400"/>
            <a:ext cx="977900" cy="9906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4586" name="Rectangle 7">
            <a:extLst>
              <a:ext uri="{FF2B5EF4-FFF2-40B4-BE49-F238E27FC236}">
                <a16:creationId xmlns:a16="http://schemas.microsoft.com/office/drawing/2014/main" id="{22378B39-F384-2D4B-BA9B-97CDD5D27D27}"/>
              </a:ext>
            </a:extLst>
          </p:cNvPr>
          <p:cNvSpPr>
            <a:spLocks noChangeArrowheads="1"/>
          </p:cNvSpPr>
          <p:nvPr/>
        </p:nvSpPr>
        <p:spPr bwMode="auto">
          <a:xfrm>
            <a:off x="3581400" y="3810000"/>
            <a:ext cx="3124200" cy="4794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7" name="Rectangle 23">
            <a:extLst>
              <a:ext uri="{FF2B5EF4-FFF2-40B4-BE49-F238E27FC236}">
                <a16:creationId xmlns:a16="http://schemas.microsoft.com/office/drawing/2014/main" id="{EEF56A36-6C68-1449-A305-02F2178782A9}"/>
              </a:ext>
            </a:extLst>
          </p:cNvPr>
          <p:cNvSpPr>
            <a:spLocks noGrp="1" noChangeArrowheads="1"/>
          </p:cNvSpPr>
          <p:nvPr>
            <p:ph type="title" idx="4294967295"/>
          </p:nvPr>
        </p:nvSpPr>
        <p:spPr/>
        <p:txBody>
          <a:bodyPr/>
          <a:lstStyle/>
          <a:p>
            <a:r>
              <a:rPr lang="en-US" altLang="en-US"/>
              <a:t>Join File DD Names</a:t>
            </a:r>
          </a:p>
        </p:txBody>
      </p:sp>
      <p:pic>
        <p:nvPicPr>
          <p:cNvPr id="3" name="Online Media 2" descr="Mod4slide22.mp3">
            <a:hlinkClick r:id="" action="ppaction://media"/>
            <a:extLst>
              <a:ext uri="{FF2B5EF4-FFF2-40B4-BE49-F238E27FC236}">
                <a16:creationId xmlns:a16="http://schemas.microsoft.com/office/drawing/2014/main" id="{24CCF27E-0E35-7846-A660-6AEF689ED7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794" y="3236912"/>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1">
            <a:extLst>
              <a:ext uri="{FF2B5EF4-FFF2-40B4-BE49-F238E27FC236}">
                <a16:creationId xmlns:a16="http://schemas.microsoft.com/office/drawing/2014/main" id="{961300F6-F407-6247-BB66-05285B75E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838200"/>
            <a:ext cx="4368800" cy="43815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03" name="Rectangle 7">
            <a:extLst>
              <a:ext uri="{FF2B5EF4-FFF2-40B4-BE49-F238E27FC236}">
                <a16:creationId xmlns:a16="http://schemas.microsoft.com/office/drawing/2014/main" id="{2BFC96DA-1393-D54F-9485-98D2F79AEA29}"/>
              </a:ext>
            </a:extLst>
          </p:cNvPr>
          <p:cNvSpPr>
            <a:spLocks noChangeArrowheads="1"/>
          </p:cNvSpPr>
          <p:nvPr/>
        </p:nvSpPr>
        <p:spPr bwMode="auto">
          <a:xfrm>
            <a:off x="4800600" y="3562350"/>
            <a:ext cx="2971800" cy="7048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5604" name="Picture 6">
            <a:extLst>
              <a:ext uri="{FF2B5EF4-FFF2-40B4-BE49-F238E27FC236}">
                <a16:creationId xmlns:a16="http://schemas.microsoft.com/office/drawing/2014/main" id="{E24324D9-2F55-914D-8744-7A192A3C9D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362575"/>
            <a:ext cx="84010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5605" name="Rectangle 7">
            <a:extLst>
              <a:ext uri="{FF2B5EF4-FFF2-40B4-BE49-F238E27FC236}">
                <a16:creationId xmlns:a16="http://schemas.microsoft.com/office/drawing/2014/main" id="{4664CC55-3336-464B-A85D-AF8AAAA63DA1}"/>
              </a:ext>
            </a:extLst>
          </p:cNvPr>
          <p:cNvSpPr>
            <a:spLocks noChangeArrowheads="1"/>
          </p:cNvSpPr>
          <p:nvPr/>
        </p:nvSpPr>
        <p:spPr bwMode="auto">
          <a:xfrm>
            <a:off x="314325" y="5791200"/>
            <a:ext cx="6934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6" name="Rectangle 7">
            <a:extLst>
              <a:ext uri="{FF2B5EF4-FFF2-40B4-BE49-F238E27FC236}">
                <a16:creationId xmlns:a16="http://schemas.microsoft.com/office/drawing/2014/main" id="{A1F8914F-5A60-E74B-ADB9-453CC4BB1DDA}"/>
              </a:ext>
            </a:extLst>
          </p:cNvPr>
          <p:cNvSpPr>
            <a:spLocks noChangeArrowheads="1"/>
          </p:cNvSpPr>
          <p:nvPr/>
        </p:nvSpPr>
        <p:spPr bwMode="auto">
          <a:xfrm>
            <a:off x="3581400" y="1295400"/>
            <a:ext cx="1143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7" name="Rectangle 7">
            <a:extLst>
              <a:ext uri="{FF2B5EF4-FFF2-40B4-BE49-F238E27FC236}">
                <a16:creationId xmlns:a16="http://schemas.microsoft.com/office/drawing/2014/main" id="{17DE7C2F-1DF6-514E-B6DB-90A917B68ADB}"/>
              </a:ext>
            </a:extLst>
          </p:cNvPr>
          <p:cNvSpPr>
            <a:spLocks noChangeArrowheads="1"/>
          </p:cNvSpPr>
          <p:nvPr/>
        </p:nvSpPr>
        <p:spPr bwMode="auto">
          <a:xfrm>
            <a:off x="4800600" y="4495800"/>
            <a:ext cx="29718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73740" name="Rectangle 12">
            <a:extLst>
              <a:ext uri="{FF2B5EF4-FFF2-40B4-BE49-F238E27FC236}">
                <a16:creationId xmlns:a16="http://schemas.microsoft.com/office/drawing/2014/main" id="{FB0C6615-CE2F-404C-AEF7-92C080D02160}"/>
              </a:ext>
            </a:extLst>
          </p:cNvPr>
          <p:cNvSpPr>
            <a:spLocks noChangeArrowheads="1"/>
          </p:cNvSpPr>
          <p:nvPr/>
        </p:nvSpPr>
        <p:spPr bwMode="auto">
          <a:xfrm>
            <a:off x="277813" y="882650"/>
            <a:ext cx="2266950" cy="5873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r>
              <a:rPr lang="en-US" altLang="en-US" sz="1800">
                <a:solidFill>
                  <a:srgbClr val="3366FF"/>
                </a:solidFill>
              </a:rPr>
              <a:t>Final steps to </a:t>
            </a:r>
            <a:br>
              <a:rPr lang="en-US" altLang="en-US" sz="1800">
                <a:solidFill>
                  <a:srgbClr val="3366FF"/>
                </a:solidFill>
              </a:rPr>
            </a:br>
            <a:r>
              <a:rPr lang="en-US" altLang="en-US" sz="1800">
                <a:solidFill>
                  <a:srgbClr val="3366FF"/>
                </a:solidFill>
              </a:rPr>
              <a:t>locate the DD name:</a:t>
            </a:r>
          </a:p>
        </p:txBody>
      </p:sp>
      <p:sp>
        <p:nvSpPr>
          <p:cNvPr id="25609" name="Rectangle 13">
            <a:extLst>
              <a:ext uri="{FF2B5EF4-FFF2-40B4-BE49-F238E27FC236}">
                <a16:creationId xmlns:a16="http://schemas.microsoft.com/office/drawing/2014/main" id="{E6C3A2B2-3B0D-6845-9884-46EAFEF2F2FD}"/>
              </a:ext>
            </a:extLst>
          </p:cNvPr>
          <p:cNvSpPr>
            <a:spLocks noChangeArrowheads="1"/>
          </p:cNvSpPr>
          <p:nvPr/>
        </p:nvSpPr>
        <p:spPr bwMode="auto">
          <a:xfrm>
            <a:off x="1752600" y="2895600"/>
            <a:ext cx="1447800" cy="822325"/>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1 - Find</a:t>
            </a:r>
          </a:p>
          <a:p>
            <a:pPr eaLnBrk="1" hangingPunct="1"/>
            <a:r>
              <a:rPr lang="en-US" altLang="en-US" sz="1800">
                <a:solidFill>
                  <a:srgbClr val="3366FF"/>
                </a:solidFill>
              </a:rPr>
              <a:t>the physical</a:t>
            </a:r>
          </a:p>
          <a:p>
            <a:pPr eaLnBrk="1" hangingPunct="1"/>
            <a:r>
              <a:rPr lang="en-US" altLang="en-US" sz="1800">
                <a:solidFill>
                  <a:srgbClr val="3366FF"/>
                </a:solidFill>
              </a:rPr>
              <a:t>file.</a:t>
            </a:r>
          </a:p>
        </p:txBody>
      </p:sp>
      <p:sp>
        <p:nvSpPr>
          <p:cNvPr id="25610" name="Rectangle 14">
            <a:extLst>
              <a:ext uri="{FF2B5EF4-FFF2-40B4-BE49-F238E27FC236}">
                <a16:creationId xmlns:a16="http://schemas.microsoft.com/office/drawing/2014/main" id="{28F88629-1F0C-4C41-8A0C-2F04917C1A7C}"/>
              </a:ext>
            </a:extLst>
          </p:cNvPr>
          <p:cNvSpPr>
            <a:spLocks noChangeArrowheads="1"/>
          </p:cNvSpPr>
          <p:nvPr/>
        </p:nvSpPr>
        <p:spPr bwMode="auto">
          <a:xfrm>
            <a:off x="7162800" y="2057400"/>
            <a:ext cx="1219200" cy="822325"/>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2 – Find</a:t>
            </a:r>
          </a:p>
          <a:p>
            <a:pPr eaLnBrk="1" hangingPunct="1"/>
            <a:r>
              <a:rPr lang="en-US" altLang="en-US" sz="1800">
                <a:solidFill>
                  <a:srgbClr val="3366FF"/>
                </a:solidFill>
              </a:rPr>
              <a:t>the input</a:t>
            </a:r>
          </a:p>
          <a:p>
            <a:pPr eaLnBrk="1" hangingPunct="1"/>
            <a:r>
              <a:rPr lang="en-US" altLang="en-US" sz="1800">
                <a:solidFill>
                  <a:srgbClr val="3366FF"/>
                </a:solidFill>
              </a:rPr>
              <a:t>DD name.</a:t>
            </a:r>
          </a:p>
        </p:txBody>
      </p:sp>
      <p:sp>
        <p:nvSpPr>
          <p:cNvPr id="25611" name="Line 18">
            <a:extLst>
              <a:ext uri="{FF2B5EF4-FFF2-40B4-BE49-F238E27FC236}">
                <a16:creationId xmlns:a16="http://schemas.microsoft.com/office/drawing/2014/main" id="{BFC7C27A-B349-2B49-9CD0-8A196CB1911E}"/>
              </a:ext>
            </a:extLst>
          </p:cNvPr>
          <p:cNvSpPr>
            <a:spLocks noChangeShapeType="1"/>
          </p:cNvSpPr>
          <p:nvPr/>
        </p:nvSpPr>
        <p:spPr bwMode="auto">
          <a:xfrm flipH="1">
            <a:off x="6400800" y="2438400"/>
            <a:ext cx="762000" cy="1066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5612" name="Rectangle 22">
            <a:extLst>
              <a:ext uri="{FF2B5EF4-FFF2-40B4-BE49-F238E27FC236}">
                <a16:creationId xmlns:a16="http://schemas.microsoft.com/office/drawing/2014/main" id="{93D70905-2263-A344-90E6-685162B94DC5}"/>
              </a:ext>
            </a:extLst>
          </p:cNvPr>
          <p:cNvSpPr>
            <a:spLocks noGrp="1" noChangeArrowheads="1"/>
          </p:cNvSpPr>
          <p:nvPr>
            <p:ph type="title" idx="4294967295"/>
          </p:nvPr>
        </p:nvSpPr>
        <p:spPr>
          <a:xfrm>
            <a:off x="228600" y="152400"/>
            <a:ext cx="7818438" cy="547688"/>
          </a:xfrm>
        </p:spPr>
        <p:txBody>
          <a:bodyPr/>
          <a:lstStyle/>
          <a:p>
            <a:r>
              <a:rPr lang="en-US" altLang="en-US"/>
              <a:t>Specifying the Join Source Files in the JCL</a:t>
            </a:r>
          </a:p>
        </p:txBody>
      </p:sp>
      <p:sp>
        <p:nvSpPr>
          <p:cNvPr id="25613" name="Line 23">
            <a:extLst>
              <a:ext uri="{FF2B5EF4-FFF2-40B4-BE49-F238E27FC236}">
                <a16:creationId xmlns:a16="http://schemas.microsoft.com/office/drawing/2014/main" id="{D6ACB437-90F6-E548-8DC7-F7BB9068BF54}"/>
              </a:ext>
            </a:extLst>
          </p:cNvPr>
          <p:cNvSpPr>
            <a:spLocks noChangeShapeType="1"/>
          </p:cNvSpPr>
          <p:nvPr/>
        </p:nvSpPr>
        <p:spPr bwMode="auto">
          <a:xfrm flipV="1">
            <a:off x="2971800" y="1524000"/>
            <a:ext cx="609600" cy="13716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25614" name="Line 24">
            <a:extLst>
              <a:ext uri="{FF2B5EF4-FFF2-40B4-BE49-F238E27FC236}">
                <a16:creationId xmlns:a16="http://schemas.microsoft.com/office/drawing/2014/main" id="{0D9751A9-35BB-244A-865B-DE840A18457A}"/>
              </a:ext>
            </a:extLst>
          </p:cNvPr>
          <p:cNvSpPr>
            <a:spLocks noChangeShapeType="1"/>
          </p:cNvSpPr>
          <p:nvPr/>
        </p:nvSpPr>
        <p:spPr bwMode="auto">
          <a:xfrm>
            <a:off x="3200400" y="3733800"/>
            <a:ext cx="1524000" cy="914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3" name="Online Media 2" descr="Mod4slide23.mp3">
            <a:hlinkClick r:id="" action="ppaction://media"/>
            <a:extLst>
              <a:ext uri="{FF2B5EF4-FFF2-40B4-BE49-F238E27FC236}">
                <a16:creationId xmlns:a16="http://schemas.microsoft.com/office/drawing/2014/main" id="{7AE7736A-9F76-8D4C-B69D-25046206AE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2500" y="3101975"/>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a:extLst>
              <a:ext uri="{FF2B5EF4-FFF2-40B4-BE49-F238E27FC236}">
                <a16:creationId xmlns:a16="http://schemas.microsoft.com/office/drawing/2014/main" id="{55B875DB-D1E6-0842-9CFA-550E9462B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838200"/>
            <a:ext cx="85629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627" name="Rectangle 6">
            <a:extLst>
              <a:ext uri="{FF2B5EF4-FFF2-40B4-BE49-F238E27FC236}">
                <a16:creationId xmlns:a16="http://schemas.microsoft.com/office/drawing/2014/main" id="{594DFF02-E83B-E346-A9B4-F70C84C5611E}"/>
              </a:ext>
            </a:extLst>
          </p:cNvPr>
          <p:cNvSpPr>
            <a:spLocks noChangeArrowheads="1"/>
          </p:cNvSpPr>
          <p:nvPr/>
        </p:nvSpPr>
        <p:spPr bwMode="auto">
          <a:xfrm>
            <a:off x="381000" y="1981200"/>
            <a:ext cx="8534400" cy="1828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28" name="Rectangle 7">
            <a:extLst>
              <a:ext uri="{FF2B5EF4-FFF2-40B4-BE49-F238E27FC236}">
                <a16:creationId xmlns:a16="http://schemas.microsoft.com/office/drawing/2014/main" id="{01EA5179-DD66-7C43-BECF-D0C95F5F1729}"/>
              </a:ext>
            </a:extLst>
          </p:cNvPr>
          <p:cNvSpPr>
            <a:spLocks noGrp="1" noChangeArrowheads="1"/>
          </p:cNvSpPr>
          <p:nvPr>
            <p:ph type="title" idx="4294967295"/>
          </p:nvPr>
        </p:nvSpPr>
        <p:spPr>
          <a:xfrm>
            <a:off x="228600" y="152400"/>
            <a:ext cx="7818438" cy="547688"/>
          </a:xfrm>
        </p:spPr>
        <p:txBody>
          <a:bodyPr/>
          <a:lstStyle/>
          <a:p>
            <a:r>
              <a:rPr lang="en-US" altLang="en-US"/>
              <a:t>Reviewing the Join Phase MR95 Report</a:t>
            </a:r>
          </a:p>
        </p:txBody>
      </p:sp>
      <p:pic>
        <p:nvPicPr>
          <p:cNvPr id="3" name="Online Media 2" descr="Mod4slide24.mp3">
            <a:hlinkClick r:id="" action="ppaction://media"/>
            <a:extLst>
              <a:ext uri="{FF2B5EF4-FFF2-40B4-BE49-F238E27FC236}">
                <a16:creationId xmlns:a16="http://schemas.microsoft.com/office/drawing/2014/main" id="{1E4297F7-7286-2A42-9AD0-709B0ECBED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 y="32004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55818C7-2B03-7042-A64A-4569BB8F823F}"/>
              </a:ext>
            </a:extLst>
          </p:cNvPr>
          <p:cNvSpPr>
            <a:spLocks noGrp="1" noChangeArrowheads="1"/>
          </p:cNvSpPr>
          <p:nvPr>
            <p:ph type="title"/>
          </p:nvPr>
        </p:nvSpPr>
        <p:spPr>
          <a:xfrm>
            <a:off x="228600" y="53975"/>
            <a:ext cx="7162800" cy="498475"/>
          </a:xfrm>
          <a:ln/>
        </p:spPr>
        <p:txBody>
          <a:bodyPr anchor="b"/>
          <a:lstStyle/>
          <a:p>
            <a:r>
              <a:rPr altLang="en-US"/>
              <a:t>Extract Phase Data Flow</a:t>
            </a:r>
          </a:p>
        </p:txBody>
      </p:sp>
      <p:sp>
        <p:nvSpPr>
          <p:cNvPr id="1495043" name="Rectangle 3">
            <a:extLst>
              <a:ext uri="{FF2B5EF4-FFF2-40B4-BE49-F238E27FC236}">
                <a16:creationId xmlns:a16="http://schemas.microsoft.com/office/drawing/2014/main" id="{F13BC47D-8BA3-C643-843E-BB6C51EDE0AC}"/>
              </a:ext>
            </a:extLst>
          </p:cNvPr>
          <p:cNvSpPr>
            <a:spLocks noChangeArrowheads="1"/>
          </p:cNvSpPr>
          <p:nvPr/>
        </p:nvSpPr>
        <p:spPr bwMode="auto">
          <a:xfrm>
            <a:off x="3048000" y="3200400"/>
            <a:ext cx="2819400" cy="762000"/>
          </a:xfrm>
          <a:prstGeom prst="rect">
            <a:avLst/>
          </a:prstGeom>
          <a:noFill/>
          <a:ln>
            <a:noFill/>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95044" name="Rectangle 4">
            <a:extLst>
              <a:ext uri="{FF2B5EF4-FFF2-40B4-BE49-F238E27FC236}">
                <a16:creationId xmlns:a16="http://schemas.microsoft.com/office/drawing/2014/main" id="{27781DF4-02A6-504E-BEF0-3A497AC684B9}"/>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GVBMR95</a:t>
            </a:r>
          </a:p>
        </p:txBody>
      </p:sp>
      <p:sp>
        <p:nvSpPr>
          <p:cNvPr id="1495045" name="AutoShape 5">
            <a:extLst>
              <a:ext uri="{FF2B5EF4-FFF2-40B4-BE49-F238E27FC236}">
                <a16:creationId xmlns:a16="http://schemas.microsoft.com/office/drawing/2014/main" id="{A9958F51-3198-1149-951A-AC46069FAEFB}"/>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a:solidFill>
                  <a:schemeClr val="tx1"/>
                </a:solidFill>
                <a:latin typeface="Arial" charset="0"/>
              </a:rPr>
              <a:t>MR95RPT</a:t>
            </a:r>
          </a:p>
        </p:txBody>
      </p:sp>
      <p:sp>
        <p:nvSpPr>
          <p:cNvPr id="27654" name="AutoShape 6">
            <a:extLst>
              <a:ext uri="{FF2B5EF4-FFF2-40B4-BE49-F238E27FC236}">
                <a16:creationId xmlns:a16="http://schemas.microsoft.com/office/drawing/2014/main" id="{1E04ED86-ADAA-7D45-8D3D-6DCEA40290C4}"/>
              </a:ext>
            </a:extLst>
          </p:cNvPr>
          <p:cNvSpPr>
            <a:spLocks noChangeArrowheads="1"/>
          </p:cNvSpPr>
          <p:nvPr/>
        </p:nvSpPr>
        <p:spPr bwMode="auto">
          <a:xfrm>
            <a:off x="28194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27655" name="AutoShape 7">
            <a:extLst>
              <a:ext uri="{FF2B5EF4-FFF2-40B4-BE49-F238E27FC236}">
                <a16:creationId xmlns:a16="http://schemas.microsoft.com/office/drawing/2014/main" id="{7FBE9757-4B26-4447-84D4-6251B98F3BE4}"/>
              </a:ext>
            </a:extLst>
          </p:cNvPr>
          <p:cNvSpPr>
            <a:spLocks noChangeArrowheads="1"/>
          </p:cNvSpPr>
          <p:nvPr/>
        </p:nvSpPr>
        <p:spPr bwMode="auto">
          <a:xfrm>
            <a:off x="1600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MR76</a:t>
            </a:r>
          </a:p>
          <a:p>
            <a:pPr algn="ctr" eaLnBrk="1" hangingPunct="1">
              <a:lnSpc>
                <a:spcPct val="100000"/>
              </a:lnSpc>
              <a:buClr>
                <a:schemeClr val="accent2"/>
              </a:buClr>
              <a:buFont typeface="Wingdings" pitchFamily="2" charset="2"/>
              <a:buNone/>
            </a:pPr>
            <a:r>
              <a:rPr lang="en-US" altLang="en-US" sz="1400">
                <a:solidFill>
                  <a:schemeClr val="tx1"/>
                </a:solidFill>
              </a:rPr>
              <a:t>XLT</a:t>
            </a:r>
          </a:p>
        </p:txBody>
      </p:sp>
      <p:sp>
        <p:nvSpPr>
          <p:cNvPr id="27656" name="AutoShape 8">
            <a:extLst>
              <a:ext uri="{FF2B5EF4-FFF2-40B4-BE49-F238E27FC236}">
                <a16:creationId xmlns:a16="http://schemas.microsoft.com/office/drawing/2014/main" id="{623C8FC0-ED4F-5740-A56B-C6B3C80DF341}"/>
              </a:ext>
            </a:extLst>
          </p:cNvPr>
          <p:cNvSpPr>
            <a:spLocks noChangeArrowheads="1"/>
          </p:cNvSpPr>
          <p:nvPr/>
        </p:nvSpPr>
        <p:spPr bwMode="auto">
          <a:xfrm>
            <a:off x="44196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57" name="AutoShape 9">
            <a:extLst>
              <a:ext uri="{FF2B5EF4-FFF2-40B4-BE49-F238E27FC236}">
                <a16:creationId xmlns:a16="http://schemas.microsoft.com/office/drawing/2014/main" id="{EE0D7E18-5D2B-AF4B-94F1-599128444C01}"/>
              </a:ext>
            </a:extLst>
          </p:cNvPr>
          <p:cNvSpPr>
            <a:spLocks noChangeArrowheads="1"/>
          </p:cNvSpPr>
          <p:nvPr/>
        </p:nvSpPr>
        <p:spPr bwMode="auto">
          <a:xfrm>
            <a:off x="42672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58" name="AutoShape 10">
            <a:extLst>
              <a:ext uri="{FF2B5EF4-FFF2-40B4-BE49-F238E27FC236}">
                <a16:creationId xmlns:a16="http://schemas.microsoft.com/office/drawing/2014/main" id="{413FF9E9-736C-284D-A313-029D94BD4EE9}"/>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Source</a:t>
            </a:r>
          </a:p>
          <a:p>
            <a:pPr algn="ctr" eaLnBrk="1" hangingPunct="1">
              <a:lnSpc>
                <a:spcPct val="100000"/>
              </a:lnSpc>
              <a:buClr>
                <a:schemeClr val="accent2"/>
              </a:buClr>
              <a:buFont typeface="Wingdings" pitchFamily="2" charset="2"/>
              <a:buNone/>
            </a:pPr>
            <a:r>
              <a:rPr lang="en-US" altLang="en-US" sz="1400">
                <a:solidFill>
                  <a:schemeClr val="tx1"/>
                </a:solidFill>
              </a:rPr>
              <a:t>Data</a:t>
            </a:r>
          </a:p>
        </p:txBody>
      </p:sp>
      <p:sp>
        <p:nvSpPr>
          <p:cNvPr id="1495051" name="Line 11">
            <a:extLst>
              <a:ext uri="{FF2B5EF4-FFF2-40B4-BE49-F238E27FC236}">
                <a16:creationId xmlns:a16="http://schemas.microsoft.com/office/drawing/2014/main" id="{420A63C7-F952-C348-BCF2-DBB6DB8B02DD}"/>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52" name="Line 12">
            <a:extLst>
              <a:ext uri="{FF2B5EF4-FFF2-40B4-BE49-F238E27FC236}">
                <a16:creationId xmlns:a16="http://schemas.microsoft.com/office/drawing/2014/main" id="{DBD3AF79-5519-AB41-AC18-0B4A05EE9C00}"/>
              </a:ext>
            </a:extLst>
          </p:cNvPr>
          <p:cNvSpPr>
            <a:spLocks noChangeShapeType="1"/>
          </p:cNvSpPr>
          <p:nvPr/>
        </p:nvSpPr>
        <p:spPr bwMode="auto">
          <a:xfrm>
            <a:off x="2057400" y="2514600"/>
            <a:ext cx="5334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53" name="Line 13">
            <a:extLst>
              <a:ext uri="{FF2B5EF4-FFF2-40B4-BE49-F238E27FC236}">
                <a16:creationId xmlns:a16="http://schemas.microsoft.com/office/drawing/2014/main" id="{2D8447B7-F6A3-FC46-AC29-1BD7663F5255}"/>
              </a:ext>
            </a:extLst>
          </p:cNvPr>
          <p:cNvSpPr>
            <a:spLocks noChangeShapeType="1"/>
          </p:cNvSpPr>
          <p:nvPr/>
        </p:nvSpPr>
        <p:spPr bwMode="auto">
          <a:xfrm>
            <a:off x="2057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54" name="Line 14">
            <a:extLst>
              <a:ext uri="{FF2B5EF4-FFF2-40B4-BE49-F238E27FC236}">
                <a16:creationId xmlns:a16="http://schemas.microsoft.com/office/drawing/2014/main" id="{E7A1097F-9BB9-B045-AB1B-8ACD63B4E0FF}"/>
              </a:ext>
            </a:extLst>
          </p:cNvPr>
          <p:cNvSpPr>
            <a:spLocks noChangeShapeType="1"/>
          </p:cNvSpPr>
          <p:nvPr/>
        </p:nvSpPr>
        <p:spPr bwMode="auto">
          <a:xfrm>
            <a:off x="32766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55" name="Line 15">
            <a:extLst>
              <a:ext uri="{FF2B5EF4-FFF2-40B4-BE49-F238E27FC236}">
                <a16:creationId xmlns:a16="http://schemas.microsoft.com/office/drawing/2014/main" id="{251B93BE-97E0-DA45-9B41-D017505C298D}"/>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7664" name="AutoShape 16">
            <a:extLst>
              <a:ext uri="{FF2B5EF4-FFF2-40B4-BE49-F238E27FC236}">
                <a16:creationId xmlns:a16="http://schemas.microsoft.com/office/drawing/2014/main" id="{10EB8E8E-88FB-624A-A9C5-D82FDF3C207E}"/>
              </a:ext>
            </a:extLst>
          </p:cNvPr>
          <p:cNvSpPr>
            <a:spLocks noChangeArrowheads="1"/>
          </p:cNvSpPr>
          <p:nvPr/>
        </p:nvSpPr>
        <p:spPr bwMode="auto">
          <a:xfrm>
            <a:off x="4038600" y="472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65" name="AutoShape 17">
            <a:extLst>
              <a:ext uri="{FF2B5EF4-FFF2-40B4-BE49-F238E27FC236}">
                <a16:creationId xmlns:a16="http://schemas.microsoft.com/office/drawing/2014/main" id="{D1449A8C-E5B1-744E-BD42-B4CBA4E1404D}"/>
              </a:ext>
            </a:extLst>
          </p:cNvPr>
          <p:cNvSpPr>
            <a:spLocks noChangeArrowheads="1"/>
          </p:cNvSpPr>
          <p:nvPr/>
        </p:nvSpPr>
        <p:spPr bwMode="auto">
          <a:xfrm>
            <a:off x="38862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66" name="AutoShape 18">
            <a:extLst>
              <a:ext uri="{FF2B5EF4-FFF2-40B4-BE49-F238E27FC236}">
                <a16:creationId xmlns:a16="http://schemas.microsoft.com/office/drawing/2014/main" id="{C0583FE6-BFF2-2545-944A-B1F7DED29F98}"/>
              </a:ext>
            </a:extLst>
          </p:cNvPr>
          <p:cNvSpPr>
            <a:spLocks noChangeArrowheads="1"/>
          </p:cNvSpPr>
          <p:nvPr/>
        </p:nvSpPr>
        <p:spPr bwMode="auto">
          <a:xfrm>
            <a:off x="3733800" y="5029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Extract</a:t>
            </a:r>
          </a:p>
          <a:p>
            <a:pPr algn="ctr" eaLnBrk="1" hangingPunct="1">
              <a:lnSpc>
                <a:spcPct val="100000"/>
              </a:lnSpc>
              <a:buClr>
                <a:schemeClr val="accent2"/>
              </a:buClr>
              <a:buFont typeface="Wingdings" pitchFamily="2" charset="2"/>
              <a:buNone/>
            </a:pPr>
            <a:r>
              <a:rPr lang="en-US" altLang="en-US" sz="1400">
                <a:solidFill>
                  <a:schemeClr val="tx1"/>
                </a:solidFill>
              </a:rPr>
              <a:t>Work</a:t>
            </a:r>
          </a:p>
          <a:p>
            <a:pPr algn="ctr" eaLnBrk="1" hangingPunct="1">
              <a:lnSpc>
                <a:spcPct val="100000"/>
              </a:lnSpc>
              <a:buClr>
                <a:schemeClr val="accent2"/>
              </a:buClr>
              <a:buFont typeface="Wingdings" pitchFamily="2" charset="2"/>
              <a:buNone/>
            </a:pPr>
            <a:r>
              <a:rPr lang="en-US" altLang="en-US" sz="1400">
                <a:solidFill>
                  <a:schemeClr val="tx1"/>
                </a:solidFill>
              </a:rPr>
              <a:t>Files</a:t>
            </a:r>
          </a:p>
        </p:txBody>
      </p:sp>
      <p:sp>
        <p:nvSpPr>
          <p:cNvPr id="1495059" name="Line 19">
            <a:extLst>
              <a:ext uri="{FF2B5EF4-FFF2-40B4-BE49-F238E27FC236}">
                <a16:creationId xmlns:a16="http://schemas.microsoft.com/office/drawing/2014/main" id="{DAE53859-418F-804B-92BD-CA1D022B21A9}"/>
              </a:ext>
            </a:extLst>
          </p:cNvPr>
          <p:cNvSpPr>
            <a:spLocks noChangeShapeType="1"/>
          </p:cNvSpPr>
          <p:nvPr/>
        </p:nvSpPr>
        <p:spPr bwMode="auto">
          <a:xfrm>
            <a:off x="4572000" y="4038600"/>
            <a:ext cx="0" cy="609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60" name="Line 20">
            <a:extLst>
              <a:ext uri="{FF2B5EF4-FFF2-40B4-BE49-F238E27FC236}">
                <a16:creationId xmlns:a16="http://schemas.microsoft.com/office/drawing/2014/main" id="{299F0CE9-3980-FE4B-AF7A-B089335FD637}"/>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61" name="Line 21">
            <a:extLst>
              <a:ext uri="{FF2B5EF4-FFF2-40B4-BE49-F238E27FC236}">
                <a16:creationId xmlns:a16="http://schemas.microsoft.com/office/drawing/2014/main" id="{E5F53F0C-C1BB-1043-87C2-A49DD78211D1}"/>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1495062" name="Line 22">
            <a:extLst>
              <a:ext uri="{FF2B5EF4-FFF2-40B4-BE49-F238E27FC236}">
                <a16:creationId xmlns:a16="http://schemas.microsoft.com/office/drawing/2014/main" id="{6D289065-D04D-354C-ADEE-708AC0A61620}"/>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7671" name="AutoShape 23">
            <a:extLst>
              <a:ext uri="{FF2B5EF4-FFF2-40B4-BE49-F238E27FC236}">
                <a16:creationId xmlns:a16="http://schemas.microsoft.com/office/drawing/2014/main" id="{C474C5B4-5F13-FD43-8955-A2DAD231BA8F}"/>
              </a:ext>
            </a:extLst>
          </p:cNvPr>
          <p:cNvSpPr>
            <a:spLocks noChangeArrowheads="1"/>
          </p:cNvSpPr>
          <p:nvPr/>
        </p:nvSpPr>
        <p:spPr bwMode="auto">
          <a:xfrm>
            <a:off x="72390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72" name="AutoShape 24">
            <a:extLst>
              <a:ext uri="{FF2B5EF4-FFF2-40B4-BE49-F238E27FC236}">
                <a16:creationId xmlns:a16="http://schemas.microsoft.com/office/drawing/2014/main" id="{2DAA303A-43B4-D844-B781-B04AAD7EB1D0}"/>
              </a:ext>
            </a:extLst>
          </p:cNvPr>
          <p:cNvSpPr>
            <a:spLocks noChangeArrowheads="1"/>
          </p:cNvSpPr>
          <p:nvPr/>
        </p:nvSpPr>
        <p:spPr bwMode="auto">
          <a:xfrm>
            <a:off x="70866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73" name="AutoShape 25">
            <a:extLst>
              <a:ext uri="{FF2B5EF4-FFF2-40B4-BE49-F238E27FC236}">
                <a16:creationId xmlns:a16="http://schemas.microsoft.com/office/drawing/2014/main" id="{BB10DC11-C8FA-ED4D-B192-80C042684DD5}"/>
              </a:ext>
            </a:extLst>
          </p:cNvPr>
          <p:cNvSpPr>
            <a:spLocks noChangeArrowheads="1"/>
          </p:cNvSpPr>
          <p:nvPr/>
        </p:nvSpPr>
        <p:spPr bwMode="auto">
          <a:xfrm>
            <a:off x="6934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495066" name="Line 26">
            <a:extLst>
              <a:ext uri="{FF2B5EF4-FFF2-40B4-BE49-F238E27FC236}">
                <a16:creationId xmlns:a16="http://schemas.microsoft.com/office/drawing/2014/main" id="{B355F1FD-1FF9-7C4E-8A8C-560B259A3622}"/>
              </a:ext>
            </a:extLst>
          </p:cNvPr>
          <p:cNvSpPr>
            <a:spLocks noChangeShapeType="1"/>
          </p:cNvSpPr>
          <p:nvPr/>
        </p:nvSpPr>
        <p:spPr bwMode="auto">
          <a:xfrm>
            <a:off x="6096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sp>
        <p:nvSpPr>
          <p:cNvPr id="27675" name="AutoShape 27">
            <a:extLst>
              <a:ext uri="{FF2B5EF4-FFF2-40B4-BE49-F238E27FC236}">
                <a16:creationId xmlns:a16="http://schemas.microsoft.com/office/drawing/2014/main" id="{FFC07478-2490-AD43-A7E6-CA4E49172AB9}"/>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76" name="AutoShape 28">
            <a:extLst>
              <a:ext uri="{FF2B5EF4-FFF2-40B4-BE49-F238E27FC236}">
                <a16:creationId xmlns:a16="http://schemas.microsoft.com/office/drawing/2014/main" id="{5CA35D2C-7B7F-E141-9FCD-8EB4BA00D3E9}"/>
              </a:ext>
            </a:extLst>
          </p:cNvPr>
          <p:cNvSpPr>
            <a:spLocks noChangeArrowheads="1"/>
          </p:cNvSpPr>
          <p:nvPr/>
        </p:nvSpPr>
        <p:spPr bwMode="auto">
          <a:xfrm>
            <a:off x="2209800" y="495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7677" name="AutoShape 29">
            <a:extLst>
              <a:ext uri="{FF2B5EF4-FFF2-40B4-BE49-F238E27FC236}">
                <a16:creationId xmlns:a16="http://schemas.microsoft.com/office/drawing/2014/main" id="{B9BC91C2-055F-7A43-8A17-73619C3558B8}"/>
              </a:ext>
            </a:extLst>
          </p:cNvPr>
          <p:cNvSpPr>
            <a:spLocks noChangeArrowheads="1"/>
          </p:cNvSpPr>
          <p:nvPr/>
        </p:nvSpPr>
        <p:spPr bwMode="auto">
          <a:xfrm>
            <a:off x="2057400" y="5126038"/>
            <a:ext cx="909638" cy="1198562"/>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a:t>
            </a:r>
          </a:p>
          <a:p>
            <a:pPr algn="ctr" eaLnBrk="1" hangingPunct="1">
              <a:lnSpc>
                <a:spcPct val="100000"/>
              </a:lnSpc>
              <a:buClr>
                <a:schemeClr val="accent2"/>
              </a:buClr>
              <a:buFont typeface="Wingdings" pitchFamily="2" charset="2"/>
              <a:buNone/>
            </a:pPr>
            <a:r>
              <a:rPr lang="en-US" altLang="en-US" sz="1400">
                <a:solidFill>
                  <a:schemeClr val="tx1"/>
                </a:solidFill>
              </a:rPr>
              <a:t>Output</a:t>
            </a:r>
          </a:p>
        </p:txBody>
      </p:sp>
      <p:sp>
        <p:nvSpPr>
          <p:cNvPr id="27678" name="AutoShape 30">
            <a:extLst>
              <a:ext uri="{FF2B5EF4-FFF2-40B4-BE49-F238E27FC236}">
                <a16:creationId xmlns:a16="http://schemas.microsoft.com/office/drawing/2014/main" id="{2F590F5D-D582-874E-A44A-76E442D4C557}"/>
              </a:ext>
            </a:extLst>
          </p:cNvPr>
          <p:cNvSpPr>
            <a:spLocks noChangeArrowheads="1"/>
          </p:cNvSpPr>
          <p:nvPr/>
        </p:nvSpPr>
        <p:spPr bwMode="auto">
          <a:xfrm>
            <a:off x="5638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1495071" name="Line 31">
            <a:extLst>
              <a:ext uri="{FF2B5EF4-FFF2-40B4-BE49-F238E27FC236}">
                <a16:creationId xmlns:a16="http://schemas.microsoft.com/office/drawing/2014/main" id="{4A445879-E3E2-674B-A528-E236501549AE}"/>
              </a:ext>
            </a:extLst>
          </p:cNvPr>
          <p:cNvSpPr>
            <a:spLocks noChangeShapeType="1"/>
          </p:cNvSpPr>
          <p:nvPr/>
        </p:nvSpPr>
        <p:spPr bwMode="auto">
          <a:xfrm>
            <a:off x="7391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a:latin typeface="Arial" charset="0"/>
            </a:endParaRPr>
          </a:p>
        </p:txBody>
      </p:sp>
      <p:pic>
        <p:nvPicPr>
          <p:cNvPr id="3" name="Online Media 2" descr="Mod4slide25.mp3">
            <a:hlinkClick r:id="" action="ppaction://media"/>
            <a:extLst>
              <a:ext uri="{FF2B5EF4-FFF2-40B4-BE49-F238E27FC236}">
                <a16:creationId xmlns:a16="http://schemas.microsoft.com/office/drawing/2014/main" id="{E8726B70-2414-9A41-9032-F09175C1DC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1547" y="3530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3">
            <a:extLst>
              <a:ext uri="{FF2B5EF4-FFF2-40B4-BE49-F238E27FC236}">
                <a16:creationId xmlns:a16="http://schemas.microsoft.com/office/drawing/2014/main" id="{8D3B89A4-7C85-754B-A867-0A8D8A47D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14400"/>
            <a:ext cx="85915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675" name="Rectangle 14">
            <a:extLst>
              <a:ext uri="{FF2B5EF4-FFF2-40B4-BE49-F238E27FC236}">
                <a16:creationId xmlns:a16="http://schemas.microsoft.com/office/drawing/2014/main" id="{76BEB05A-E695-2A4B-ABEE-5B467EBD6BA4}"/>
              </a:ext>
            </a:extLst>
          </p:cNvPr>
          <p:cNvSpPr>
            <a:spLocks noChangeArrowheads="1"/>
          </p:cNvSpPr>
          <p:nvPr/>
        </p:nvSpPr>
        <p:spPr bwMode="auto">
          <a:xfrm>
            <a:off x="381000" y="2971800"/>
            <a:ext cx="8153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8676" name="Rectangle 16">
            <a:extLst>
              <a:ext uri="{FF2B5EF4-FFF2-40B4-BE49-F238E27FC236}">
                <a16:creationId xmlns:a16="http://schemas.microsoft.com/office/drawing/2014/main" id="{FB45EB22-D911-4948-9DA6-41F250449739}"/>
              </a:ext>
            </a:extLst>
          </p:cNvPr>
          <p:cNvSpPr>
            <a:spLocks noChangeArrowheads="1"/>
          </p:cNvSpPr>
          <p:nvPr/>
        </p:nvSpPr>
        <p:spPr bwMode="auto">
          <a:xfrm>
            <a:off x="5791200" y="1447800"/>
            <a:ext cx="1295400" cy="609600"/>
          </a:xfrm>
          <a:prstGeom prst="rect">
            <a:avLst/>
          </a:prstGeom>
          <a:solidFill>
            <a:schemeClr val="bg1"/>
          </a:solidFill>
          <a:ln w="28575" algn="ctr">
            <a:solidFill>
              <a:srgbClr val="3366FF"/>
            </a:solidFill>
            <a:miter lim="800000"/>
            <a:headEnd/>
            <a:tailEnd/>
          </a:ln>
          <a:effectLst>
            <a:prstShdw prst="shdw17" dist="17961" dir="2700000">
              <a:srgbClr val="485297"/>
            </a:prstShdw>
          </a:effec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Lookup</a:t>
            </a:r>
          </a:p>
          <a:p>
            <a:pPr eaLnBrk="1" hangingPunct="1"/>
            <a:r>
              <a:rPr lang="en-US" altLang="en-US" sz="1800">
                <a:solidFill>
                  <a:srgbClr val="3366FF"/>
                </a:solidFill>
              </a:rPr>
              <a:t>Information</a:t>
            </a:r>
          </a:p>
        </p:txBody>
      </p:sp>
      <p:sp>
        <p:nvSpPr>
          <p:cNvPr id="28677" name="Line 17">
            <a:extLst>
              <a:ext uri="{FF2B5EF4-FFF2-40B4-BE49-F238E27FC236}">
                <a16:creationId xmlns:a16="http://schemas.microsoft.com/office/drawing/2014/main" id="{0F49061A-C9CA-3646-993C-CE17AD08DDFA}"/>
              </a:ext>
            </a:extLst>
          </p:cNvPr>
          <p:cNvSpPr>
            <a:spLocks noChangeShapeType="1"/>
          </p:cNvSpPr>
          <p:nvPr/>
        </p:nvSpPr>
        <p:spPr bwMode="auto">
          <a:xfrm flipH="1">
            <a:off x="6248400" y="2133600"/>
            <a:ext cx="76200" cy="685800"/>
          </a:xfrm>
          <a:prstGeom prst="line">
            <a:avLst/>
          </a:prstGeom>
          <a:noFill/>
          <a:ln w="28575">
            <a:solidFill>
              <a:schemeClr val="bg1"/>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8678" name="Rectangle 9">
            <a:extLst>
              <a:ext uri="{FF2B5EF4-FFF2-40B4-BE49-F238E27FC236}">
                <a16:creationId xmlns:a16="http://schemas.microsoft.com/office/drawing/2014/main" id="{272FDC4B-27D0-DA4B-8AA2-DD926EC2085C}"/>
              </a:ext>
            </a:extLst>
          </p:cNvPr>
          <p:cNvSpPr>
            <a:spLocks noGrp="1" noChangeArrowheads="1"/>
          </p:cNvSpPr>
          <p:nvPr>
            <p:ph type="title" idx="4294967295"/>
          </p:nvPr>
        </p:nvSpPr>
        <p:spPr/>
        <p:txBody>
          <a:bodyPr/>
          <a:lstStyle/>
          <a:p>
            <a:r>
              <a:rPr lang="en-US" altLang="en-US"/>
              <a:t>Reviewing the EXTRACT MR95 Report - Success</a:t>
            </a:r>
          </a:p>
        </p:txBody>
      </p:sp>
      <p:pic>
        <p:nvPicPr>
          <p:cNvPr id="3" name="Online Media 2" descr="Mod4slide26.mp3">
            <a:hlinkClick r:id="" action="ppaction://media"/>
            <a:extLst>
              <a:ext uri="{FF2B5EF4-FFF2-40B4-BE49-F238E27FC236}">
                <a16:creationId xmlns:a16="http://schemas.microsoft.com/office/drawing/2014/main" id="{9848DF2E-EF85-1642-841D-E60A53AF44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002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F7180F1-9C17-EE45-8B1A-4473FE487407}"/>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29699" name="Rectangle 3">
            <a:extLst>
              <a:ext uri="{FF2B5EF4-FFF2-40B4-BE49-F238E27FC236}">
                <a16:creationId xmlns:a16="http://schemas.microsoft.com/office/drawing/2014/main" id="{359C292E-92E8-D748-B154-1E13D91B703F}"/>
              </a:ext>
            </a:extLst>
          </p:cNvPr>
          <p:cNvSpPr>
            <a:spLocks noGrp="1" noChangeArrowheads="1"/>
          </p:cNvSpPr>
          <p:nvPr>
            <p:ph idx="4294967295"/>
          </p:nvPr>
        </p:nvSpPr>
        <p:spPr/>
        <p:txBody>
          <a:bodyPr/>
          <a:lstStyle/>
          <a:p>
            <a:pPr marL="0" indent="0" eaLnBrk="1" hangingPunct="1">
              <a:spcAft>
                <a:spcPct val="50000"/>
              </a:spcAft>
              <a:buFont typeface="Wingdings" pitchFamily="2" charset="2"/>
              <a:buNone/>
            </a:pPr>
            <a:r>
              <a:rPr lang="en-US" altLang="en-US" dirty="0"/>
              <a:t>Now that you have completed this module, you should be able to: </a:t>
            </a:r>
          </a:p>
          <a:p>
            <a:pPr lvl="1" eaLnBrk="1" hangingPunct="1"/>
            <a:r>
              <a:rPr lang="en-US" altLang="en-US" dirty="0"/>
              <a:t>Describe a typical GenevaERS lookup path</a:t>
            </a:r>
          </a:p>
          <a:p>
            <a:pPr lvl="1" eaLnBrk="1" hangingPunct="1"/>
            <a:r>
              <a:rPr lang="en-US" altLang="en-US" dirty="0"/>
              <a:t>Create a lookup path in the GenevaERS Workbench</a:t>
            </a:r>
          </a:p>
          <a:p>
            <a:pPr lvl="1" eaLnBrk="1" hangingPunct="1"/>
            <a:r>
              <a:rPr lang="en-US" altLang="en-US" dirty="0"/>
              <a:t>Include join data, using the lookup path in a view</a:t>
            </a:r>
          </a:p>
          <a:p>
            <a:pPr lvl="1" eaLnBrk="1" hangingPunct="1"/>
            <a:r>
              <a:rPr lang="en-US" altLang="en-US" dirty="0"/>
              <a:t>Update and run the GenevaERS Join phase JCL</a:t>
            </a:r>
          </a:p>
          <a:p>
            <a:pPr lvl="1" eaLnBrk="1" hangingPunct="1"/>
            <a:r>
              <a:rPr lang="en-US" altLang="en-US" dirty="0"/>
              <a:t>Interpret the results of join processing</a:t>
            </a:r>
          </a:p>
        </p:txBody>
      </p:sp>
      <p:pic>
        <p:nvPicPr>
          <p:cNvPr id="3" name="Online Media 2" descr="Mod4slide27.mp3">
            <a:hlinkClick r:id="" action="ppaction://media"/>
            <a:extLst>
              <a:ext uri="{FF2B5EF4-FFF2-40B4-BE49-F238E27FC236}">
                <a16:creationId xmlns:a16="http://schemas.microsoft.com/office/drawing/2014/main" id="{4E2E168B-FFF3-6543-B66E-751C9D1EEF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52600" y="3098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8B79DDB-DAD9-5B47-BFD3-D60BF9AABB0E}"/>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30723" name="Content Placeholder 5">
            <a:extLst>
              <a:ext uri="{FF2B5EF4-FFF2-40B4-BE49-F238E27FC236}">
                <a16:creationId xmlns:a16="http://schemas.microsoft.com/office/drawing/2014/main" id="{F64744D5-C18E-3640-9A99-8DB0118F7F81}"/>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1800" dirty="0">
                <a:solidFill>
                  <a:srgbClr val="3366FF"/>
                </a:solidFill>
              </a:rPr>
              <a:t>The following table provides additional support and/or reference material for GenevaERS.</a:t>
            </a:r>
          </a:p>
        </p:txBody>
      </p:sp>
      <p:graphicFrame>
        <p:nvGraphicFramePr>
          <p:cNvPr id="25625" name="Group 25">
            <a:extLst>
              <a:ext uri="{FF2B5EF4-FFF2-40B4-BE49-F238E27FC236}">
                <a16:creationId xmlns:a16="http://schemas.microsoft.com/office/drawing/2014/main" id="{AF8D83D7-B377-8C4C-B042-4744A5B03CF2}"/>
              </a:ext>
            </a:extLst>
          </p:cNvPr>
          <p:cNvGraphicFramePr>
            <a:graphicFrameLocks noGrp="1"/>
          </p:cNvGraphicFramePr>
          <p:nvPr/>
        </p:nvGraphicFramePr>
        <p:xfrm>
          <a:off x="304800" y="1676400"/>
          <a:ext cx="8458200" cy="2731136"/>
        </p:xfrm>
        <a:graphic>
          <a:graphicData uri="http://schemas.openxmlformats.org/drawingml/2006/table">
            <a:tbl>
              <a:tblPr/>
              <a:tblGrid>
                <a:gridCol w="4267200">
                  <a:extLst>
                    <a:ext uri="{9D8B030D-6E8A-4147-A177-3AD203B41FA5}">
                      <a16:colId xmlns:a16="http://schemas.microsoft.com/office/drawing/2014/main" val="3473642376"/>
                    </a:ext>
                  </a:extLst>
                </a:gridCol>
                <a:gridCol w="4191000">
                  <a:extLst>
                    <a:ext uri="{9D8B030D-6E8A-4147-A177-3AD203B41FA5}">
                      <a16:colId xmlns:a16="http://schemas.microsoft.com/office/drawing/2014/main" val="1682597644"/>
                    </a:ext>
                  </a:extLst>
                </a:gridCol>
              </a:tblGrid>
              <a:tr h="280988">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Page Title</a:t>
                      </a:r>
                      <a:endPar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Web Address</a:t>
                      </a:r>
                      <a:endParaRPr kumimoji="0" lang="en-AU"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9831154"/>
                  </a:ext>
                </a:extLst>
              </a:tr>
              <a:tr h="682625">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Information </a:t>
                      </a:r>
                      <a:r>
                        <a:rPr kumimoji="0" lang="en-AU"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Center</a:t>
                      </a:r>
                      <a:endPar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7"/>
                        </a:rPr>
                        <a:t>http://GenevaERS.ibm.com/help/index.jsp</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3161484"/>
                  </a:ext>
                </a:extLst>
              </a:tr>
              <a:tr h="906463">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Solution Page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8"/>
                        </a:rPr>
                        <a:t>http://www.ibm.com/systems/GenevaERS</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4854269"/>
                  </a:ext>
                </a:extLst>
              </a:tr>
              <a:tr h="776288">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Exploiting IBM GenevaERS to Solve Financial Accounting Challenges</a:t>
                      </a:r>
                      <a:endParaRPr kumimoji="0" lang="en-AU"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hlinkClick r:id="rId9"/>
                        </a:rPr>
                        <a:t>http://www.redbooks.ibm.com/</a:t>
                      </a:r>
                    </a:p>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hlinkClick r:id="rId9"/>
                        </a:rPr>
                        <a:t>abstracts/redp4599.html?Open</a:t>
                      </a:r>
                      <a:endParaRPr kumimoji="0" lang="en-AU"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4190324"/>
                  </a:ext>
                </a:extLst>
              </a:tr>
            </a:tbl>
          </a:graphicData>
        </a:graphic>
      </p:graphicFrame>
      <p:pic>
        <p:nvPicPr>
          <p:cNvPr id="30741" name="Picture 2" descr="info_sources">
            <a:extLst>
              <a:ext uri="{FF2B5EF4-FFF2-40B4-BE49-F238E27FC236}">
                <a16:creationId xmlns:a16="http://schemas.microsoft.com/office/drawing/2014/main" id="{0F9DEDE7-DE12-7E43-B477-3DFEAD691F3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Online Media 2" descr="Mod4slide28.mp3">
            <a:hlinkClick r:id="" action="ppaction://media"/>
            <a:extLst>
              <a:ext uri="{FF2B5EF4-FFF2-40B4-BE49-F238E27FC236}">
                <a16:creationId xmlns:a16="http://schemas.microsoft.com/office/drawing/2014/main" id="{E4852429-2417-2C46-9015-0381E1C77BA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906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FAD95C5-3486-434B-AE12-6C567E633B84}"/>
              </a:ext>
            </a:extLst>
          </p:cNvPr>
          <p:cNvSpPr>
            <a:spLocks noGrp="1" noChangeArrowheads="1"/>
          </p:cNvSpPr>
          <p:nvPr>
            <p:ph type="title" idx="4294967295"/>
          </p:nvPr>
        </p:nvSpPr>
        <p:spPr/>
        <p:txBody>
          <a:bodyPr/>
          <a:lstStyle/>
          <a:p>
            <a:r>
              <a:rPr lang="en-US" altLang="en-US"/>
              <a:t>Trademarks</a:t>
            </a:r>
            <a:endParaRPr lang="en-AU" altLang="en-US"/>
          </a:p>
        </p:txBody>
      </p:sp>
      <p:sp>
        <p:nvSpPr>
          <p:cNvPr id="31747" name="PPTShape_0">
            <a:extLst>
              <a:ext uri="{FF2B5EF4-FFF2-40B4-BE49-F238E27FC236}">
                <a16:creationId xmlns:a16="http://schemas.microsoft.com/office/drawing/2014/main" id="{AB30FB45-F5E6-0545-99AB-E69AC56B63B7}"/>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pic>
        <p:nvPicPr>
          <p:cNvPr id="3" name="Online Media 2" descr="Mod4slide29.mp3">
            <a:hlinkClick r:id="" action="ppaction://media"/>
            <a:extLst>
              <a:ext uri="{FF2B5EF4-FFF2-40B4-BE49-F238E27FC236}">
                <a16:creationId xmlns:a16="http://schemas.microsoft.com/office/drawing/2014/main" id="{4F9ECAEF-50CA-3840-A57E-093078BB2FE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7400" y="312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025265-590C-BF4F-8161-3386C47BF574}"/>
              </a:ext>
            </a:extLst>
          </p:cNvPr>
          <p:cNvSpPr>
            <a:spLocks noGrp="1" noChangeArrowheads="1"/>
          </p:cNvSpPr>
          <p:nvPr>
            <p:ph type="title" idx="4294967295"/>
          </p:nvPr>
        </p:nvSpPr>
        <p:spPr>
          <a:noFill/>
        </p:spPr>
        <p:txBody>
          <a:bodyPr/>
          <a:lstStyle/>
          <a:p>
            <a:pPr eaLnBrk="1" hangingPunct="1"/>
            <a:r>
              <a:rPr lang="en-US" altLang="en-US"/>
              <a:t>Lookup</a:t>
            </a:r>
          </a:p>
        </p:txBody>
      </p:sp>
      <p:sp>
        <p:nvSpPr>
          <p:cNvPr id="5123" name="Text Box 14">
            <a:extLst>
              <a:ext uri="{FF2B5EF4-FFF2-40B4-BE49-F238E27FC236}">
                <a16:creationId xmlns:a16="http://schemas.microsoft.com/office/drawing/2014/main" id="{2BE75546-87E9-A244-9586-FA572584495B}"/>
              </a:ext>
            </a:extLst>
          </p:cNvPr>
          <p:cNvSpPr txBox="1">
            <a:spLocks noChangeArrowheads="1"/>
          </p:cNvSpPr>
          <p:nvPr/>
        </p:nvSpPr>
        <p:spPr bwMode="auto">
          <a:xfrm>
            <a:off x="777875" y="904875"/>
            <a:ext cx="73009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r>
              <a:rPr lang="en-US" altLang="en-US" sz="1800" dirty="0">
                <a:solidFill>
                  <a:srgbClr val="3366FF"/>
                </a:solidFill>
                <a:cs typeface="Arial" panose="020B0604020202020204" pitchFamily="34" charset="0"/>
              </a:rPr>
              <a:t>A lookup path is a GenevaERS metadata component defining how to retrieve information from a target logical record (LR) using data from a source LR. It is similar to the SQL “where” clause in a relational database join*.</a:t>
            </a:r>
          </a:p>
        </p:txBody>
      </p:sp>
      <p:sp>
        <p:nvSpPr>
          <p:cNvPr id="5124" name="Text Box 15">
            <a:extLst>
              <a:ext uri="{FF2B5EF4-FFF2-40B4-BE49-F238E27FC236}">
                <a16:creationId xmlns:a16="http://schemas.microsoft.com/office/drawing/2014/main" id="{122CE36E-4F54-7F47-A7DB-90DC4ABEF0C6}"/>
              </a:ext>
            </a:extLst>
          </p:cNvPr>
          <p:cNvSpPr txBox="1">
            <a:spLocks noChangeArrowheads="1"/>
          </p:cNvSpPr>
          <p:nvPr/>
        </p:nvSpPr>
        <p:spPr bwMode="auto">
          <a:xfrm>
            <a:off x="6324600" y="3048000"/>
            <a:ext cx="2133600" cy="13525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100" b="1" u="sng">
                <a:solidFill>
                  <a:srgbClr val="000000"/>
                </a:solidFill>
                <a:cs typeface="Arial" panose="020B0604020202020204" pitchFamily="34" charset="0"/>
              </a:rPr>
              <a:t>CUSTOMER</a:t>
            </a:r>
          </a:p>
          <a:p>
            <a:pPr eaLnBrk="1" hangingPunct="1">
              <a:lnSpc>
                <a:spcPct val="100000"/>
              </a:lnSpc>
            </a:pPr>
            <a:r>
              <a:rPr lang="en-US" altLang="en-US" sz="1000" b="1">
                <a:solidFill>
                  <a:srgbClr val="3366FF"/>
                </a:solidFill>
                <a:cs typeface="Arial" panose="020B0604020202020204" pitchFamily="34" charset="0"/>
              </a:rPr>
              <a:t>-Customer_Id (PK)</a:t>
            </a:r>
          </a:p>
          <a:p>
            <a:pPr eaLnBrk="1" hangingPunct="1">
              <a:lnSpc>
                <a:spcPct val="100000"/>
              </a:lnSpc>
            </a:pPr>
            <a:r>
              <a:rPr lang="en-US" altLang="en-US" sz="1000" b="1">
                <a:solidFill>
                  <a:schemeClr val="tx1"/>
                </a:solidFill>
                <a:cs typeface="Arial" panose="020B0604020202020204" pitchFamily="34" charset="0"/>
              </a:rPr>
              <a:t>-Gender_Cd (FK2)</a:t>
            </a:r>
          </a:p>
          <a:p>
            <a:pPr eaLnBrk="1" hangingPunct="1">
              <a:lnSpc>
                <a:spcPct val="100000"/>
              </a:lnSpc>
            </a:pPr>
            <a:r>
              <a:rPr lang="en-US" altLang="en-US" sz="1000" b="1">
                <a:solidFill>
                  <a:schemeClr val="tx1"/>
                </a:solidFill>
                <a:cs typeface="Arial" panose="020B0604020202020204" pitchFamily="34" charset="0"/>
              </a:rPr>
              <a:t>-Customer_DOB</a:t>
            </a:r>
          </a:p>
          <a:p>
            <a:pPr eaLnBrk="1" hangingPunct="1">
              <a:lnSpc>
                <a:spcPct val="100000"/>
              </a:lnSpc>
            </a:pPr>
            <a:r>
              <a:rPr lang="en-US" altLang="en-US" sz="1000" b="1">
                <a:solidFill>
                  <a:schemeClr val="tx1"/>
                </a:solidFill>
                <a:cs typeface="Arial" panose="020B0604020202020204" pitchFamily="34" charset="0"/>
              </a:rPr>
              <a:t>-Date_Became_Customer</a:t>
            </a:r>
          </a:p>
          <a:p>
            <a:pPr eaLnBrk="1" hangingPunct="1">
              <a:lnSpc>
                <a:spcPct val="100000"/>
              </a:lnSpc>
            </a:pPr>
            <a:r>
              <a:rPr lang="en-US" altLang="en-US" sz="1000" b="1">
                <a:solidFill>
                  <a:schemeClr val="tx1"/>
                </a:solidFill>
                <a:cs typeface="Arial" panose="020B0604020202020204" pitchFamily="34" charset="0"/>
              </a:rPr>
              <a:t>-Customer_Phone_Num </a:t>
            </a:r>
          </a:p>
          <a:p>
            <a:pPr eaLnBrk="1" hangingPunct="1">
              <a:lnSpc>
                <a:spcPct val="100000"/>
              </a:lnSpc>
            </a:pPr>
            <a:r>
              <a:rPr lang="en-US" altLang="en-US" sz="1000" b="1">
                <a:solidFill>
                  <a:schemeClr val="tx1"/>
                </a:solidFill>
                <a:cs typeface="Arial" panose="020B0604020202020204" pitchFamily="34" charset="0"/>
              </a:rPr>
              <a:t>-Customer_Email_Addr</a:t>
            </a:r>
          </a:p>
          <a:p>
            <a:pPr eaLnBrk="1" hangingPunct="1">
              <a:lnSpc>
                <a:spcPct val="100000"/>
              </a:lnSpc>
            </a:pPr>
            <a:r>
              <a:rPr lang="en-US" altLang="en-US" sz="1000" b="1">
                <a:solidFill>
                  <a:schemeClr val="tx1"/>
                </a:solidFill>
                <a:cs typeface="Arial" panose="020B0604020202020204" pitchFamily="34" charset="0"/>
              </a:rPr>
              <a:t>-Preferred_Contact_Cd (FK1)</a:t>
            </a:r>
          </a:p>
        </p:txBody>
      </p:sp>
      <p:sp>
        <p:nvSpPr>
          <p:cNvPr id="5125" name="Text Box 16">
            <a:extLst>
              <a:ext uri="{FF2B5EF4-FFF2-40B4-BE49-F238E27FC236}">
                <a16:creationId xmlns:a16="http://schemas.microsoft.com/office/drawing/2014/main" id="{B9C0918A-E23E-FC4B-AAAA-91111E58F5D4}"/>
              </a:ext>
            </a:extLst>
          </p:cNvPr>
          <p:cNvSpPr txBox="1">
            <a:spLocks noChangeArrowheads="1"/>
          </p:cNvSpPr>
          <p:nvPr/>
        </p:nvSpPr>
        <p:spPr bwMode="auto">
          <a:xfrm>
            <a:off x="1524000" y="3048000"/>
            <a:ext cx="1447800" cy="1200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100" b="1" u="sng">
                <a:solidFill>
                  <a:srgbClr val="000000"/>
                </a:solidFill>
                <a:cs typeface="Arial" panose="020B0604020202020204" pitchFamily="34" charset="0"/>
              </a:rPr>
              <a:t>ORDER</a:t>
            </a:r>
          </a:p>
          <a:p>
            <a:pPr eaLnBrk="1" hangingPunct="1">
              <a:lnSpc>
                <a:spcPct val="100000"/>
              </a:lnSpc>
            </a:pPr>
            <a:r>
              <a:rPr lang="en-US" altLang="en-US" sz="1000" b="1">
                <a:solidFill>
                  <a:srgbClr val="3366FF"/>
                </a:solidFill>
                <a:cs typeface="Arial" panose="020B0604020202020204" pitchFamily="34" charset="0"/>
              </a:rPr>
              <a:t>-Order_Id (PK)</a:t>
            </a:r>
          </a:p>
          <a:p>
            <a:pPr eaLnBrk="1" hangingPunct="1">
              <a:lnSpc>
                <a:spcPct val="100000"/>
              </a:lnSpc>
            </a:pPr>
            <a:r>
              <a:rPr lang="en-US" altLang="en-US" sz="1000" b="1">
                <a:solidFill>
                  <a:schemeClr val="tx1"/>
                </a:solidFill>
                <a:cs typeface="Arial" panose="020B0604020202020204" pitchFamily="34" charset="0"/>
              </a:rPr>
              <a:t>-Customer_Id (FK1)</a:t>
            </a:r>
          </a:p>
          <a:p>
            <a:pPr eaLnBrk="1" hangingPunct="1">
              <a:lnSpc>
                <a:spcPct val="100000"/>
              </a:lnSpc>
            </a:pPr>
            <a:r>
              <a:rPr lang="en-US" altLang="en-US" sz="1000" b="1">
                <a:solidFill>
                  <a:schemeClr val="tx1"/>
                </a:solidFill>
                <a:cs typeface="Arial" panose="020B0604020202020204" pitchFamily="34" charset="0"/>
              </a:rPr>
              <a:t>-Store_Id (FK2)</a:t>
            </a:r>
          </a:p>
          <a:p>
            <a:pPr eaLnBrk="1" hangingPunct="1">
              <a:lnSpc>
                <a:spcPct val="100000"/>
              </a:lnSpc>
            </a:pPr>
            <a:r>
              <a:rPr lang="en-US" altLang="en-US" sz="1000" b="1">
                <a:solidFill>
                  <a:schemeClr val="tx1"/>
                </a:solidFill>
                <a:cs typeface="Arial" panose="020B0604020202020204" pitchFamily="34" charset="0"/>
              </a:rPr>
              <a:t>-Order_Date</a:t>
            </a:r>
          </a:p>
          <a:p>
            <a:pPr eaLnBrk="1" hangingPunct="1">
              <a:lnSpc>
                <a:spcPct val="100000"/>
              </a:lnSpc>
            </a:pPr>
            <a:r>
              <a:rPr lang="en-US" altLang="en-US" sz="1000" b="1">
                <a:solidFill>
                  <a:schemeClr val="tx1"/>
                </a:solidFill>
                <a:cs typeface="Arial" panose="020B0604020202020204" pitchFamily="34" charset="0"/>
              </a:rPr>
              <a:t>-Total_Amt</a:t>
            </a:r>
          </a:p>
          <a:p>
            <a:pPr eaLnBrk="1" hangingPunct="1">
              <a:lnSpc>
                <a:spcPct val="100000"/>
              </a:lnSpc>
            </a:pPr>
            <a:r>
              <a:rPr lang="en-US" altLang="en-US" sz="1000" b="1">
                <a:solidFill>
                  <a:schemeClr val="tx1"/>
                </a:solidFill>
                <a:cs typeface="Arial" panose="020B0604020202020204" pitchFamily="34" charset="0"/>
              </a:rPr>
              <a:t>-Rebate_Amt</a:t>
            </a:r>
          </a:p>
        </p:txBody>
      </p:sp>
      <p:sp>
        <p:nvSpPr>
          <p:cNvPr id="5126" name="AutoShape 17">
            <a:extLst>
              <a:ext uri="{FF2B5EF4-FFF2-40B4-BE49-F238E27FC236}">
                <a16:creationId xmlns:a16="http://schemas.microsoft.com/office/drawing/2014/main" id="{DF0BE37F-2EDA-7C4A-BFA4-42E3FABF414D}"/>
              </a:ext>
            </a:extLst>
          </p:cNvPr>
          <p:cNvSpPr>
            <a:spLocks noChangeArrowheads="1"/>
          </p:cNvSpPr>
          <p:nvPr/>
        </p:nvSpPr>
        <p:spPr bwMode="auto">
          <a:xfrm>
            <a:off x="3962400" y="3429000"/>
            <a:ext cx="1062038" cy="609600"/>
          </a:xfrm>
          <a:prstGeom prst="flowChartPreparation">
            <a:avLst/>
          </a:prstGeom>
          <a:solidFill>
            <a:srgbClr val="FFFF00"/>
          </a:solidFill>
          <a:ln w="25400">
            <a:solidFill>
              <a:srgbClr val="000000"/>
            </a:solidFill>
            <a:miter lim="800000"/>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dirty="0">
                <a:solidFill>
                  <a:srgbClr val="000000"/>
                </a:solidFill>
                <a:cs typeface="Arial" panose="020B0604020202020204" pitchFamily="34" charset="0"/>
              </a:rPr>
              <a:t>GenevaERS </a:t>
            </a:r>
          </a:p>
          <a:p>
            <a:pPr algn="ctr" eaLnBrk="1" hangingPunct="1">
              <a:lnSpc>
                <a:spcPct val="100000"/>
              </a:lnSpc>
            </a:pPr>
            <a:r>
              <a:rPr lang="en-US" altLang="en-US" sz="1200" dirty="0">
                <a:solidFill>
                  <a:srgbClr val="000000"/>
                </a:solidFill>
                <a:cs typeface="Arial" panose="020B0604020202020204" pitchFamily="34" charset="0"/>
              </a:rPr>
              <a:t>Lookup </a:t>
            </a:r>
          </a:p>
          <a:p>
            <a:pPr algn="ctr" eaLnBrk="1" hangingPunct="1">
              <a:lnSpc>
                <a:spcPct val="100000"/>
              </a:lnSpc>
            </a:pPr>
            <a:r>
              <a:rPr lang="en-US" altLang="en-US" sz="1200" dirty="0">
                <a:solidFill>
                  <a:srgbClr val="000000"/>
                </a:solidFill>
                <a:cs typeface="Arial" panose="020B0604020202020204" pitchFamily="34" charset="0"/>
              </a:rPr>
              <a:t>Path</a:t>
            </a:r>
          </a:p>
        </p:txBody>
      </p:sp>
      <p:sp>
        <p:nvSpPr>
          <p:cNvPr id="5127" name="Line 18">
            <a:extLst>
              <a:ext uri="{FF2B5EF4-FFF2-40B4-BE49-F238E27FC236}">
                <a16:creationId xmlns:a16="http://schemas.microsoft.com/office/drawing/2014/main" id="{9D706153-2BA3-B74C-AD7D-D070632FB86A}"/>
              </a:ext>
            </a:extLst>
          </p:cNvPr>
          <p:cNvSpPr>
            <a:spLocks noChangeShapeType="1"/>
          </p:cNvSpPr>
          <p:nvPr/>
        </p:nvSpPr>
        <p:spPr bwMode="auto">
          <a:xfrm flipV="1">
            <a:off x="5029200" y="3733800"/>
            <a:ext cx="129540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8" name="Line 19">
            <a:extLst>
              <a:ext uri="{FF2B5EF4-FFF2-40B4-BE49-F238E27FC236}">
                <a16:creationId xmlns:a16="http://schemas.microsoft.com/office/drawing/2014/main" id="{9342E76E-28FF-2A4C-B8FF-FCB7CFF786D7}"/>
              </a:ext>
            </a:extLst>
          </p:cNvPr>
          <p:cNvSpPr>
            <a:spLocks noChangeShapeType="1"/>
          </p:cNvSpPr>
          <p:nvPr/>
        </p:nvSpPr>
        <p:spPr bwMode="auto">
          <a:xfrm>
            <a:off x="2971800" y="3733800"/>
            <a:ext cx="990600"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9" name="Text Box 20">
            <a:extLst>
              <a:ext uri="{FF2B5EF4-FFF2-40B4-BE49-F238E27FC236}">
                <a16:creationId xmlns:a16="http://schemas.microsoft.com/office/drawing/2014/main" id="{ED952909-A8C4-5148-99F2-68083158FFE0}"/>
              </a:ext>
            </a:extLst>
          </p:cNvPr>
          <p:cNvSpPr txBox="1">
            <a:spLocks noChangeArrowheads="1"/>
          </p:cNvSpPr>
          <p:nvPr/>
        </p:nvSpPr>
        <p:spPr bwMode="auto">
          <a:xfrm>
            <a:off x="1524000" y="2514600"/>
            <a:ext cx="160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b="1">
                <a:solidFill>
                  <a:srgbClr val="3366FF"/>
                </a:solidFill>
              </a:rPr>
              <a:t>Source</a:t>
            </a:r>
          </a:p>
        </p:txBody>
      </p:sp>
      <p:sp>
        <p:nvSpPr>
          <p:cNvPr id="5130" name="Text Box 21">
            <a:extLst>
              <a:ext uri="{FF2B5EF4-FFF2-40B4-BE49-F238E27FC236}">
                <a16:creationId xmlns:a16="http://schemas.microsoft.com/office/drawing/2014/main" id="{2667E4FD-FE40-9D48-AE1E-5E746C28982A}"/>
              </a:ext>
            </a:extLst>
          </p:cNvPr>
          <p:cNvSpPr txBox="1">
            <a:spLocks noChangeArrowheads="1"/>
          </p:cNvSpPr>
          <p:nvPr/>
        </p:nvSpPr>
        <p:spPr bwMode="auto">
          <a:xfrm>
            <a:off x="6467475" y="2514600"/>
            <a:ext cx="771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b="1">
                <a:solidFill>
                  <a:srgbClr val="3366FF"/>
                </a:solidFill>
              </a:rPr>
              <a:t>Target</a:t>
            </a:r>
          </a:p>
        </p:txBody>
      </p:sp>
      <p:pic>
        <p:nvPicPr>
          <p:cNvPr id="5131" name="Picture 22" descr="Information Icon">
            <a:extLst>
              <a:ext uri="{FF2B5EF4-FFF2-40B4-BE49-F238E27FC236}">
                <a16:creationId xmlns:a16="http://schemas.microsoft.com/office/drawing/2014/main" id="{54B97E82-12E3-9E40-B173-85B8F7B8B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4970463"/>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Text Box 23">
            <a:extLst>
              <a:ext uri="{FF2B5EF4-FFF2-40B4-BE49-F238E27FC236}">
                <a16:creationId xmlns:a16="http://schemas.microsoft.com/office/drawing/2014/main" id="{1565AAA2-5BA2-E247-93C2-A5970936B92A}"/>
              </a:ext>
            </a:extLst>
          </p:cNvPr>
          <p:cNvSpPr txBox="1">
            <a:spLocks noChangeArrowheads="1"/>
          </p:cNvSpPr>
          <p:nvPr/>
        </p:nvSpPr>
        <p:spPr bwMode="auto">
          <a:xfrm>
            <a:off x="609600" y="4953000"/>
            <a:ext cx="7816850" cy="542925"/>
          </a:xfrm>
          <a:prstGeom prst="rect">
            <a:avLst/>
          </a:prstGeom>
          <a:noFill/>
          <a:ln w="25400" algn="ctr">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  The </a:t>
            </a:r>
            <a:r>
              <a:rPr lang="en-US" altLang="en-US" sz="1400" i="1">
                <a:solidFill>
                  <a:schemeClr val="tx1"/>
                </a:solidFill>
              </a:rPr>
              <a:t>source</a:t>
            </a:r>
            <a:r>
              <a:rPr lang="en-US" altLang="en-US" sz="1400">
                <a:solidFill>
                  <a:schemeClr val="tx1"/>
                </a:solidFill>
              </a:rPr>
              <a:t> in this case is the current source file being scanned. The</a:t>
            </a:r>
          </a:p>
          <a:p>
            <a:pPr algn="ctr" eaLnBrk="1" hangingPunct="1">
              <a:lnSpc>
                <a:spcPct val="100000"/>
              </a:lnSpc>
              <a:buClr>
                <a:schemeClr val="accent2"/>
              </a:buClr>
              <a:buFont typeface="Wingdings" pitchFamily="2" charset="2"/>
              <a:buNone/>
            </a:pPr>
            <a:r>
              <a:rPr lang="en-US" altLang="en-US" sz="1400">
                <a:solidFill>
                  <a:schemeClr val="tx1"/>
                </a:solidFill>
              </a:rPr>
              <a:t>  target is the file that contains the information to be retrieved.</a:t>
            </a:r>
            <a:r>
              <a:rPr lang="en-US" altLang="en-US" sz="1400">
                <a:solidFill>
                  <a:srgbClr val="000000"/>
                </a:solidFill>
              </a:rPr>
              <a:t>    </a:t>
            </a:r>
          </a:p>
        </p:txBody>
      </p:sp>
      <p:sp>
        <p:nvSpPr>
          <p:cNvPr id="5135" name="Rectangle 15">
            <a:extLst>
              <a:ext uri="{FF2B5EF4-FFF2-40B4-BE49-F238E27FC236}">
                <a16:creationId xmlns:a16="http://schemas.microsoft.com/office/drawing/2014/main" id="{23198235-A6AC-4544-AEAB-59322ACE3F28}"/>
              </a:ext>
            </a:extLst>
          </p:cNvPr>
          <p:cNvSpPr>
            <a:spLocks noChangeArrowheads="1"/>
          </p:cNvSpPr>
          <p:nvPr/>
        </p:nvSpPr>
        <p:spPr bwMode="auto">
          <a:xfrm>
            <a:off x="609600" y="5867400"/>
            <a:ext cx="5222712" cy="276999"/>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r>
              <a:rPr lang="en-US" altLang="en-US" sz="1200" dirty="0">
                <a:solidFill>
                  <a:srgbClr val="000000"/>
                </a:solidFill>
              </a:rPr>
              <a:t>*Specifically, a GenevaERS join is similar to </a:t>
            </a:r>
            <a:r>
              <a:rPr lang="en-US" altLang="en-US" sz="1200" dirty="0">
                <a:solidFill>
                  <a:schemeClr val="tx1"/>
                </a:solidFill>
              </a:rPr>
              <a:t>an IBM® DB2</a:t>
            </a:r>
            <a:r>
              <a:rPr lang="en-US" altLang="ja-JP" sz="1200" dirty="0">
                <a:solidFill>
                  <a:schemeClr val="tx1"/>
                </a:solidFill>
                <a:ea typeface="MS PGothic" panose="020B0600070205080204" pitchFamily="34" charset="-128"/>
              </a:rPr>
              <a:t>®</a:t>
            </a:r>
            <a:r>
              <a:rPr lang="en-US" altLang="en-US" sz="1200" dirty="0">
                <a:solidFill>
                  <a:schemeClr val="tx1"/>
                </a:solidFill>
              </a:rPr>
              <a:t> left outer join</a:t>
            </a:r>
            <a:r>
              <a:rPr lang="en-US" altLang="en-US" sz="1200" dirty="0">
                <a:solidFill>
                  <a:srgbClr val="000000"/>
                </a:solidFill>
              </a:rPr>
              <a:t>.</a:t>
            </a:r>
          </a:p>
        </p:txBody>
      </p:sp>
      <p:pic>
        <p:nvPicPr>
          <p:cNvPr id="4" name="Online Media 3" descr="Mod4slide3.mp3">
            <a:hlinkClick r:id="" action="ppaction://media"/>
            <a:extLst>
              <a:ext uri="{FF2B5EF4-FFF2-40B4-BE49-F238E27FC236}">
                <a16:creationId xmlns:a16="http://schemas.microsoft.com/office/drawing/2014/main" id="{CEFAC621-AAAB-364F-AAE9-675CC7EF40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28352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4E342DC0-2E24-7448-9925-743F0C98B104}"/>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74755" name="Picture 3" descr="clapping_concluding slide">
            <a:extLst>
              <a:ext uri="{FF2B5EF4-FFF2-40B4-BE49-F238E27FC236}">
                <a16:creationId xmlns:a16="http://schemas.microsoft.com/office/drawing/2014/main" id="{23BB143C-24BD-E744-9FF0-D65AB5F4CD10}"/>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3" name="Online Media 2" descr="Mod4slide30.mp3">
            <a:hlinkClick r:id="" action="ppaction://media"/>
            <a:extLst>
              <a:ext uri="{FF2B5EF4-FFF2-40B4-BE49-F238E27FC236}">
                <a16:creationId xmlns:a16="http://schemas.microsoft.com/office/drawing/2014/main" id="{529B8964-BB4B-C340-B435-528CD4418D5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362200" y="3657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0BB675A-41DF-C04E-95F7-E69ADE8C9919}"/>
              </a:ext>
            </a:extLst>
          </p:cNvPr>
          <p:cNvSpPr>
            <a:spLocks noGrp="1" noChangeArrowheads="1"/>
          </p:cNvSpPr>
          <p:nvPr>
            <p:ph type="title" idx="4294967295"/>
          </p:nvPr>
        </p:nvSpPr>
        <p:spPr>
          <a:noFill/>
        </p:spPr>
        <p:txBody>
          <a:bodyPr/>
          <a:lstStyle/>
          <a:p>
            <a:pPr eaLnBrk="1" hangingPunct="1"/>
            <a:r>
              <a:rPr lang="en-US" altLang="en-US"/>
              <a:t>Lookup Path</a:t>
            </a:r>
          </a:p>
        </p:txBody>
      </p:sp>
      <p:pic>
        <p:nvPicPr>
          <p:cNvPr id="6147" name="Picture 13">
            <a:extLst>
              <a:ext uri="{FF2B5EF4-FFF2-40B4-BE49-F238E27FC236}">
                <a16:creationId xmlns:a16="http://schemas.microsoft.com/office/drawing/2014/main" id="{5F86BC7B-BA79-364D-9F5C-D16704FAA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38200"/>
            <a:ext cx="7839075" cy="48625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8" name="Rectangle 14">
            <a:extLst>
              <a:ext uri="{FF2B5EF4-FFF2-40B4-BE49-F238E27FC236}">
                <a16:creationId xmlns:a16="http://schemas.microsoft.com/office/drawing/2014/main" id="{8B66BF13-EFEF-F544-9AB4-64FA6EF0A29A}"/>
              </a:ext>
            </a:extLst>
          </p:cNvPr>
          <p:cNvSpPr>
            <a:spLocks noChangeArrowheads="1"/>
          </p:cNvSpPr>
          <p:nvPr/>
        </p:nvSpPr>
        <p:spPr bwMode="auto">
          <a:xfrm flipH="1">
            <a:off x="762000" y="2514600"/>
            <a:ext cx="1295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49" name="Rectangle 14">
            <a:extLst>
              <a:ext uri="{FF2B5EF4-FFF2-40B4-BE49-F238E27FC236}">
                <a16:creationId xmlns:a16="http://schemas.microsoft.com/office/drawing/2014/main" id="{B2D1D429-38DF-9142-B387-181B494D6B82}"/>
              </a:ext>
            </a:extLst>
          </p:cNvPr>
          <p:cNvSpPr>
            <a:spLocks noChangeArrowheads="1"/>
          </p:cNvSpPr>
          <p:nvPr/>
        </p:nvSpPr>
        <p:spPr bwMode="auto">
          <a:xfrm flipH="1">
            <a:off x="2209800" y="4648200"/>
            <a:ext cx="62484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4.mp3">
            <a:hlinkClick r:id="" action="ppaction://media"/>
            <a:extLst>
              <a:ext uri="{FF2B5EF4-FFF2-40B4-BE49-F238E27FC236}">
                <a16:creationId xmlns:a16="http://schemas.microsoft.com/office/drawing/2014/main" id="{5FC94EDA-3D88-344F-A94A-BC1245E5A7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286305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CA12C31-4F05-6940-8DB1-1E712E402391}"/>
              </a:ext>
            </a:extLst>
          </p:cNvPr>
          <p:cNvSpPr>
            <a:spLocks noGrp="1" noChangeArrowheads="1"/>
          </p:cNvSpPr>
          <p:nvPr>
            <p:ph type="title" idx="4294967295"/>
          </p:nvPr>
        </p:nvSpPr>
        <p:spPr>
          <a:noFill/>
        </p:spPr>
        <p:txBody>
          <a:bodyPr/>
          <a:lstStyle/>
          <a:p>
            <a:pPr eaLnBrk="1" hangingPunct="1"/>
            <a:r>
              <a:rPr lang="en-US" altLang="en-US"/>
              <a:t>Lookup Path – General Tab (1 of 3)</a:t>
            </a:r>
          </a:p>
        </p:txBody>
      </p:sp>
      <p:sp>
        <p:nvSpPr>
          <p:cNvPr id="7171" name="Text Box 18">
            <a:extLst>
              <a:ext uri="{FF2B5EF4-FFF2-40B4-BE49-F238E27FC236}">
                <a16:creationId xmlns:a16="http://schemas.microsoft.com/office/drawing/2014/main" id="{295EE617-D751-D94A-92F3-57ED5C7A275D}"/>
              </a:ext>
            </a:extLst>
          </p:cNvPr>
          <p:cNvSpPr txBox="1">
            <a:spLocks noChangeArrowheads="1"/>
          </p:cNvSpPr>
          <p:nvPr/>
        </p:nvSpPr>
        <p:spPr bwMode="auto">
          <a:xfrm>
            <a:off x="473075" y="1228725"/>
            <a:ext cx="7589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The </a:t>
            </a:r>
            <a:r>
              <a:rPr lang="en-US" altLang="en-US" sz="1800" b="1">
                <a:solidFill>
                  <a:srgbClr val="3366FF"/>
                </a:solidFill>
              </a:rPr>
              <a:t>General</a:t>
            </a:r>
            <a:r>
              <a:rPr lang="en-US" altLang="en-US" sz="1800">
                <a:solidFill>
                  <a:srgbClr val="3366FF"/>
                </a:solidFill>
              </a:rPr>
              <a:t> tab is used to enter the lookup path name, enter comments, and change the status of the lookup from active to inactive.</a:t>
            </a:r>
            <a:r>
              <a:rPr lang="en-US" altLang="en-US" sz="1600">
                <a:solidFill>
                  <a:srgbClr val="3366FF"/>
                </a:solidFill>
              </a:rPr>
              <a:t> </a:t>
            </a:r>
          </a:p>
        </p:txBody>
      </p:sp>
      <p:pic>
        <p:nvPicPr>
          <p:cNvPr id="7172" name="Picture 19">
            <a:extLst>
              <a:ext uri="{FF2B5EF4-FFF2-40B4-BE49-F238E27FC236}">
                <a16:creationId xmlns:a16="http://schemas.microsoft.com/office/drawing/2014/main" id="{2D29019B-7B89-DC42-BCBC-C55399AD3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2514600"/>
            <a:ext cx="3505200" cy="28575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3" name="Rectangle 23">
            <a:extLst>
              <a:ext uri="{FF2B5EF4-FFF2-40B4-BE49-F238E27FC236}">
                <a16:creationId xmlns:a16="http://schemas.microsoft.com/office/drawing/2014/main" id="{EB17852E-247A-8C42-8386-53106490CD8D}"/>
              </a:ext>
            </a:extLst>
          </p:cNvPr>
          <p:cNvSpPr>
            <a:spLocks noChangeArrowheads="1"/>
          </p:cNvSpPr>
          <p:nvPr/>
        </p:nvSpPr>
        <p:spPr bwMode="auto">
          <a:xfrm flipH="1">
            <a:off x="5486400" y="3352800"/>
            <a:ext cx="3429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7174" name="AutoShape 12">
            <a:extLst>
              <a:ext uri="{FF2B5EF4-FFF2-40B4-BE49-F238E27FC236}">
                <a16:creationId xmlns:a16="http://schemas.microsoft.com/office/drawing/2014/main" id="{5C84DA0B-DC05-8E40-BFBD-64B543EAE6AE}"/>
              </a:ext>
            </a:extLst>
          </p:cNvPr>
          <p:cNvCxnSpPr>
            <a:cxnSpLocks noChangeShapeType="1"/>
          </p:cNvCxnSpPr>
          <p:nvPr/>
        </p:nvCxnSpPr>
        <p:spPr bwMode="auto">
          <a:xfrm>
            <a:off x="4738688" y="2260600"/>
            <a:ext cx="582612" cy="1225550"/>
          </a:xfrm>
          <a:prstGeom prst="bentConnector3">
            <a:avLst>
              <a:gd name="adj1" fmla="val 49593"/>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sp>
        <p:nvSpPr>
          <p:cNvPr id="7175" name="Text Box 9">
            <a:extLst>
              <a:ext uri="{FF2B5EF4-FFF2-40B4-BE49-F238E27FC236}">
                <a16:creationId xmlns:a16="http://schemas.microsoft.com/office/drawing/2014/main" id="{AFC94D95-B8E0-C045-B129-0D14BFDD93A1}"/>
              </a:ext>
            </a:extLst>
          </p:cNvPr>
          <p:cNvSpPr txBox="1">
            <a:spLocks noChangeArrowheads="1"/>
          </p:cNvSpPr>
          <p:nvPr/>
        </p:nvSpPr>
        <p:spPr bwMode="auto">
          <a:xfrm>
            <a:off x="474663" y="2062163"/>
            <a:ext cx="4249737" cy="646331"/>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dirty="0">
                <a:solidFill>
                  <a:srgbClr val="3366FF"/>
                </a:solidFill>
              </a:rPr>
              <a:t>ID – Generated by GenevaERS (not editable)</a:t>
            </a:r>
            <a:r>
              <a:rPr lang="en-US" altLang="en-US" sz="1400" dirty="0">
                <a:solidFill>
                  <a:srgbClr val="00CC00"/>
                </a:solidFill>
              </a:rPr>
              <a:t> </a:t>
            </a:r>
          </a:p>
        </p:txBody>
      </p:sp>
      <p:sp>
        <p:nvSpPr>
          <p:cNvPr id="7176" name="AutoShape 3">
            <a:extLst>
              <a:ext uri="{FF2B5EF4-FFF2-40B4-BE49-F238E27FC236}">
                <a16:creationId xmlns:a16="http://schemas.microsoft.com/office/drawing/2014/main" id="{FEFC53A2-D1C7-EB4A-B306-D33A547FF359}"/>
              </a:ext>
            </a:extLst>
          </p:cNvPr>
          <p:cNvSpPr>
            <a:spLocks/>
          </p:cNvSpPr>
          <p:nvPr/>
        </p:nvSpPr>
        <p:spPr bwMode="auto">
          <a:xfrm>
            <a:off x="5334000" y="3429000"/>
            <a:ext cx="150813"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5.mp3">
            <a:hlinkClick r:id="" action="ppaction://media"/>
            <a:extLst>
              <a:ext uri="{FF2B5EF4-FFF2-40B4-BE49-F238E27FC236}">
                <a16:creationId xmlns:a16="http://schemas.microsoft.com/office/drawing/2014/main" id="{CC9B5806-77FF-FE48-AA8D-9F6511414F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819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21AFBE-47FE-0545-9D91-7461FEBCA04E}"/>
              </a:ext>
            </a:extLst>
          </p:cNvPr>
          <p:cNvSpPr>
            <a:spLocks noGrp="1" noChangeArrowheads="1"/>
          </p:cNvSpPr>
          <p:nvPr>
            <p:ph type="title" idx="4294967295"/>
          </p:nvPr>
        </p:nvSpPr>
        <p:spPr>
          <a:noFill/>
        </p:spPr>
        <p:txBody>
          <a:bodyPr/>
          <a:lstStyle/>
          <a:p>
            <a:pPr eaLnBrk="1" hangingPunct="1"/>
            <a:r>
              <a:rPr lang="en-US" altLang="en-US"/>
              <a:t>Lookup Path – General Tab (2 of 3)</a:t>
            </a:r>
          </a:p>
        </p:txBody>
      </p:sp>
      <p:sp>
        <p:nvSpPr>
          <p:cNvPr id="8195" name="AutoShape 3">
            <a:extLst>
              <a:ext uri="{FF2B5EF4-FFF2-40B4-BE49-F238E27FC236}">
                <a16:creationId xmlns:a16="http://schemas.microsoft.com/office/drawing/2014/main" id="{E0B04DD3-726F-BB48-BB4A-045E9358D85A}"/>
              </a:ext>
            </a:extLst>
          </p:cNvPr>
          <p:cNvSpPr>
            <a:spLocks/>
          </p:cNvSpPr>
          <p:nvPr/>
        </p:nvSpPr>
        <p:spPr bwMode="auto">
          <a:xfrm>
            <a:off x="5334000" y="3429000"/>
            <a:ext cx="150813"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6" name="AutoShape 4">
            <a:extLst>
              <a:ext uri="{FF2B5EF4-FFF2-40B4-BE49-F238E27FC236}">
                <a16:creationId xmlns:a16="http://schemas.microsoft.com/office/drawing/2014/main" id="{59A5640F-7867-4043-8E0E-8A14E7F29E12}"/>
              </a:ext>
            </a:extLst>
          </p:cNvPr>
          <p:cNvSpPr>
            <a:spLocks/>
          </p:cNvSpPr>
          <p:nvPr/>
        </p:nvSpPr>
        <p:spPr bwMode="auto">
          <a:xfrm>
            <a:off x="5334000" y="3657600"/>
            <a:ext cx="150813"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7" name="AutoShape 7">
            <a:extLst>
              <a:ext uri="{FF2B5EF4-FFF2-40B4-BE49-F238E27FC236}">
                <a16:creationId xmlns:a16="http://schemas.microsoft.com/office/drawing/2014/main" id="{349E83A3-9BCD-B648-9B71-ADB4EE2AB9A2}"/>
              </a:ext>
            </a:extLst>
          </p:cNvPr>
          <p:cNvSpPr>
            <a:spLocks/>
          </p:cNvSpPr>
          <p:nvPr/>
        </p:nvSpPr>
        <p:spPr bwMode="auto">
          <a:xfrm>
            <a:off x="7000875" y="3927475"/>
            <a:ext cx="150813" cy="228600"/>
          </a:xfrm>
          <a:prstGeom prst="leftBrace">
            <a:avLst>
              <a:gd name="adj1" fmla="val 12632"/>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8" name="Text Box 9">
            <a:extLst>
              <a:ext uri="{FF2B5EF4-FFF2-40B4-BE49-F238E27FC236}">
                <a16:creationId xmlns:a16="http://schemas.microsoft.com/office/drawing/2014/main" id="{152C5F84-9B15-9646-94CB-71FC0255A648}"/>
              </a:ext>
            </a:extLst>
          </p:cNvPr>
          <p:cNvSpPr txBox="1">
            <a:spLocks noChangeArrowheads="1"/>
          </p:cNvSpPr>
          <p:nvPr/>
        </p:nvSpPr>
        <p:spPr bwMode="auto">
          <a:xfrm>
            <a:off x="474663" y="2062163"/>
            <a:ext cx="4249737" cy="646331"/>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dirty="0">
                <a:solidFill>
                  <a:srgbClr val="3366FF"/>
                </a:solidFill>
              </a:rPr>
              <a:t>ID – Generated by GenevaERS (not editable)</a:t>
            </a:r>
            <a:r>
              <a:rPr lang="en-US" altLang="en-US" sz="1400" dirty="0">
                <a:solidFill>
                  <a:srgbClr val="00CC00"/>
                </a:solidFill>
              </a:rPr>
              <a:t> </a:t>
            </a:r>
          </a:p>
        </p:txBody>
      </p:sp>
      <p:sp>
        <p:nvSpPr>
          <p:cNvPr id="8199" name="Text Box 10">
            <a:extLst>
              <a:ext uri="{FF2B5EF4-FFF2-40B4-BE49-F238E27FC236}">
                <a16:creationId xmlns:a16="http://schemas.microsoft.com/office/drawing/2014/main" id="{3323841D-B19B-464F-82BB-AE360D39CE17}"/>
              </a:ext>
            </a:extLst>
          </p:cNvPr>
          <p:cNvSpPr txBox="1">
            <a:spLocks noChangeArrowheads="1"/>
          </p:cNvSpPr>
          <p:nvPr/>
        </p:nvSpPr>
        <p:spPr bwMode="auto">
          <a:xfrm>
            <a:off x="457200" y="3094038"/>
            <a:ext cx="4249738" cy="944562"/>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Name – The name given to the lookup path. Typically named using the source and target LRs.</a:t>
            </a:r>
          </a:p>
        </p:txBody>
      </p:sp>
      <p:cxnSp>
        <p:nvCxnSpPr>
          <p:cNvPr id="8200" name="AutoShape 11">
            <a:extLst>
              <a:ext uri="{FF2B5EF4-FFF2-40B4-BE49-F238E27FC236}">
                <a16:creationId xmlns:a16="http://schemas.microsoft.com/office/drawing/2014/main" id="{29D90B3A-21D5-C742-A937-8FFD188A366C}"/>
              </a:ext>
            </a:extLst>
          </p:cNvPr>
          <p:cNvCxnSpPr>
            <a:cxnSpLocks noChangeShapeType="1"/>
            <a:stCxn id="8199" idx="3"/>
            <a:endCxn id="8196" idx="1"/>
          </p:cNvCxnSpPr>
          <p:nvPr/>
        </p:nvCxnSpPr>
        <p:spPr bwMode="auto">
          <a:xfrm>
            <a:off x="4721225" y="3567113"/>
            <a:ext cx="600075" cy="147637"/>
          </a:xfrm>
          <a:prstGeom prst="bentConnector3">
            <a:avLst>
              <a:gd name="adj1" fmla="val 49736"/>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cxnSp>
        <p:nvCxnSpPr>
          <p:cNvPr id="8201" name="AutoShape 12">
            <a:extLst>
              <a:ext uri="{FF2B5EF4-FFF2-40B4-BE49-F238E27FC236}">
                <a16:creationId xmlns:a16="http://schemas.microsoft.com/office/drawing/2014/main" id="{B94C4D09-25C2-7E43-8B4F-FF9F6C206E66}"/>
              </a:ext>
            </a:extLst>
          </p:cNvPr>
          <p:cNvCxnSpPr>
            <a:cxnSpLocks noChangeShapeType="1"/>
            <a:stCxn id="8198" idx="3"/>
            <a:endCxn id="8195" idx="1"/>
          </p:cNvCxnSpPr>
          <p:nvPr/>
        </p:nvCxnSpPr>
        <p:spPr bwMode="auto">
          <a:xfrm>
            <a:off x="4724400" y="2385329"/>
            <a:ext cx="609600" cy="1100821"/>
          </a:xfrm>
          <a:prstGeom prst="bentConnector3">
            <a:avLst>
              <a:gd name="adj1" fmla="val 50000"/>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pic>
        <p:nvPicPr>
          <p:cNvPr id="8202" name="Picture 14">
            <a:extLst>
              <a:ext uri="{FF2B5EF4-FFF2-40B4-BE49-F238E27FC236}">
                <a16:creationId xmlns:a16="http://schemas.microsoft.com/office/drawing/2014/main" id="{6F87E295-5F39-0543-8B55-FD5CADDDAA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2514600"/>
            <a:ext cx="3505200" cy="28575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203" name="Rectangle 23">
            <a:extLst>
              <a:ext uri="{FF2B5EF4-FFF2-40B4-BE49-F238E27FC236}">
                <a16:creationId xmlns:a16="http://schemas.microsoft.com/office/drawing/2014/main" id="{659BD6BC-5580-0149-9E48-293E5035838D}"/>
              </a:ext>
            </a:extLst>
          </p:cNvPr>
          <p:cNvSpPr>
            <a:spLocks noChangeArrowheads="1"/>
          </p:cNvSpPr>
          <p:nvPr/>
        </p:nvSpPr>
        <p:spPr bwMode="auto">
          <a:xfrm flipH="1">
            <a:off x="5562600" y="3657600"/>
            <a:ext cx="3429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04" name="Text Box 18">
            <a:extLst>
              <a:ext uri="{FF2B5EF4-FFF2-40B4-BE49-F238E27FC236}">
                <a16:creationId xmlns:a16="http://schemas.microsoft.com/office/drawing/2014/main" id="{74C9CD16-EB4C-6241-8677-4A11F04EA118}"/>
              </a:ext>
            </a:extLst>
          </p:cNvPr>
          <p:cNvSpPr txBox="1">
            <a:spLocks noChangeArrowheads="1"/>
          </p:cNvSpPr>
          <p:nvPr/>
        </p:nvSpPr>
        <p:spPr bwMode="auto">
          <a:xfrm>
            <a:off x="473075" y="1228725"/>
            <a:ext cx="7589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The </a:t>
            </a:r>
            <a:r>
              <a:rPr lang="en-US" altLang="en-US" sz="1800" b="1">
                <a:solidFill>
                  <a:srgbClr val="3366FF"/>
                </a:solidFill>
              </a:rPr>
              <a:t>General</a:t>
            </a:r>
            <a:r>
              <a:rPr lang="en-US" altLang="en-US" sz="1800">
                <a:solidFill>
                  <a:srgbClr val="3366FF"/>
                </a:solidFill>
              </a:rPr>
              <a:t> tab is used to enter the lookup path name, enter comments, and change the status of the lookup from active to inactive.</a:t>
            </a:r>
            <a:endParaRPr lang="en-US" altLang="en-US" sz="1600">
              <a:solidFill>
                <a:srgbClr val="3366FF"/>
              </a:solidFill>
            </a:endParaRPr>
          </a:p>
        </p:txBody>
      </p:sp>
      <p:pic>
        <p:nvPicPr>
          <p:cNvPr id="3" name="Online Media 2" descr="Mod4slide6.mp3">
            <a:hlinkClick r:id="" action="ppaction://media"/>
            <a:extLst>
              <a:ext uri="{FF2B5EF4-FFF2-40B4-BE49-F238E27FC236}">
                <a16:creationId xmlns:a16="http://schemas.microsoft.com/office/drawing/2014/main" id="{AA4DB6D7-E359-8C40-8477-B6CBF164F9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073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66B541D-6260-084D-A93D-A983F78B3C57}"/>
              </a:ext>
            </a:extLst>
          </p:cNvPr>
          <p:cNvSpPr>
            <a:spLocks noGrp="1" noChangeArrowheads="1"/>
          </p:cNvSpPr>
          <p:nvPr>
            <p:ph type="title" idx="4294967295"/>
          </p:nvPr>
        </p:nvSpPr>
        <p:spPr>
          <a:noFill/>
        </p:spPr>
        <p:txBody>
          <a:bodyPr/>
          <a:lstStyle/>
          <a:p>
            <a:pPr eaLnBrk="1" hangingPunct="1"/>
            <a:r>
              <a:rPr lang="en-US" altLang="en-US"/>
              <a:t>Lookup Path – General Tab (3 of 3)</a:t>
            </a:r>
          </a:p>
        </p:txBody>
      </p:sp>
      <p:sp>
        <p:nvSpPr>
          <p:cNvPr id="9219" name="AutoShape 4">
            <a:extLst>
              <a:ext uri="{FF2B5EF4-FFF2-40B4-BE49-F238E27FC236}">
                <a16:creationId xmlns:a16="http://schemas.microsoft.com/office/drawing/2014/main" id="{A12BD406-2957-8043-9A7E-6E97FDF16EEE}"/>
              </a:ext>
            </a:extLst>
          </p:cNvPr>
          <p:cNvSpPr>
            <a:spLocks/>
          </p:cNvSpPr>
          <p:nvPr/>
        </p:nvSpPr>
        <p:spPr bwMode="auto">
          <a:xfrm>
            <a:off x="5332413" y="3671888"/>
            <a:ext cx="150812"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0" name="AutoShape 6">
            <a:extLst>
              <a:ext uri="{FF2B5EF4-FFF2-40B4-BE49-F238E27FC236}">
                <a16:creationId xmlns:a16="http://schemas.microsoft.com/office/drawing/2014/main" id="{64529EF5-F0F0-A346-8237-15CB6C4ADA19}"/>
              </a:ext>
            </a:extLst>
          </p:cNvPr>
          <p:cNvSpPr>
            <a:spLocks/>
          </p:cNvSpPr>
          <p:nvPr/>
        </p:nvSpPr>
        <p:spPr bwMode="auto">
          <a:xfrm>
            <a:off x="5330825" y="3929063"/>
            <a:ext cx="150813"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1" name="AutoShape 7">
            <a:extLst>
              <a:ext uri="{FF2B5EF4-FFF2-40B4-BE49-F238E27FC236}">
                <a16:creationId xmlns:a16="http://schemas.microsoft.com/office/drawing/2014/main" id="{5B423BC3-AAF0-6F43-8D51-90DE9EA2FA01}"/>
              </a:ext>
            </a:extLst>
          </p:cNvPr>
          <p:cNvSpPr>
            <a:spLocks/>
          </p:cNvSpPr>
          <p:nvPr/>
        </p:nvSpPr>
        <p:spPr bwMode="auto">
          <a:xfrm>
            <a:off x="7000875" y="3927475"/>
            <a:ext cx="150813" cy="228600"/>
          </a:xfrm>
          <a:prstGeom prst="leftBrace">
            <a:avLst>
              <a:gd name="adj1" fmla="val 12632"/>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2" name="Text Box 9">
            <a:extLst>
              <a:ext uri="{FF2B5EF4-FFF2-40B4-BE49-F238E27FC236}">
                <a16:creationId xmlns:a16="http://schemas.microsoft.com/office/drawing/2014/main" id="{8087F84E-EB8F-1444-891C-8311A3617C42}"/>
              </a:ext>
            </a:extLst>
          </p:cNvPr>
          <p:cNvSpPr txBox="1">
            <a:spLocks noChangeArrowheads="1"/>
          </p:cNvSpPr>
          <p:nvPr/>
        </p:nvSpPr>
        <p:spPr bwMode="auto">
          <a:xfrm>
            <a:off x="474663" y="2062163"/>
            <a:ext cx="4249737" cy="646331"/>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dirty="0">
                <a:solidFill>
                  <a:srgbClr val="3366FF"/>
                </a:solidFill>
              </a:rPr>
              <a:t>ID – Generated by GenevaERS (not editable)</a:t>
            </a:r>
            <a:r>
              <a:rPr lang="en-US" altLang="en-US" sz="1400" dirty="0">
                <a:solidFill>
                  <a:srgbClr val="00CC00"/>
                </a:solidFill>
              </a:rPr>
              <a:t> </a:t>
            </a:r>
          </a:p>
        </p:txBody>
      </p:sp>
      <p:sp>
        <p:nvSpPr>
          <p:cNvPr id="9223" name="Text Box 10">
            <a:extLst>
              <a:ext uri="{FF2B5EF4-FFF2-40B4-BE49-F238E27FC236}">
                <a16:creationId xmlns:a16="http://schemas.microsoft.com/office/drawing/2014/main" id="{C0365B48-AD12-0C43-BC36-44C2B9609523}"/>
              </a:ext>
            </a:extLst>
          </p:cNvPr>
          <p:cNvSpPr txBox="1">
            <a:spLocks noChangeArrowheads="1"/>
          </p:cNvSpPr>
          <p:nvPr/>
        </p:nvSpPr>
        <p:spPr bwMode="auto">
          <a:xfrm>
            <a:off x="457200" y="3094038"/>
            <a:ext cx="4249738" cy="944562"/>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Name – The name given to the lookup path. Typically named using the source and target LRs</a:t>
            </a:r>
          </a:p>
        </p:txBody>
      </p:sp>
      <p:cxnSp>
        <p:nvCxnSpPr>
          <p:cNvPr id="9224" name="AutoShape 11">
            <a:extLst>
              <a:ext uri="{FF2B5EF4-FFF2-40B4-BE49-F238E27FC236}">
                <a16:creationId xmlns:a16="http://schemas.microsoft.com/office/drawing/2014/main" id="{9009AE87-5EA5-3841-9C84-FC70A8210846}"/>
              </a:ext>
            </a:extLst>
          </p:cNvPr>
          <p:cNvCxnSpPr>
            <a:cxnSpLocks noChangeShapeType="1"/>
            <a:endCxn id="9219" idx="1"/>
          </p:cNvCxnSpPr>
          <p:nvPr/>
        </p:nvCxnSpPr>
        <p:spPr bwMode="auto">
          <a:xfrm>
            <a:off x="4724400" y="3568700"/>
            <a:ext cx="595313" cy="160338"/>
          </a:xfrm>
          <a:prstGeom prst="bentConnector3">
            <a:avLst>
              <a:gd name="adj1" fmla="val 50935"/>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sp>
        <p:nvSpPr>
          <p:cNvPr id="9225" name="Text Box 13">
            <a:extLst>
              <a:ext uri="{FF2B5EF4-FFF2-40B4-BE49-F238E27FC236}">
                <a16:creationId xmlns:a16="http://schemas.microsoft.com/office/drawing/2014/main" id="{296C6B45-B17D-FC44-89D6-3E7871DFDC2D}"/>
              </a:ext>
            </a:extLst>
          </p:cNvPr>
          <p:cNvSpPr txBox="1">
            <a:spLocks noChangeArrowheads="1"/>
          </p:cNvSpPr>
          <p:nvPr/>
        </p:nvSpPr>
        <p:spPr bwMode="auto">
          <a:xfrm>
            <a:off x="457200" y="4114800"/>
            <a:ext cx="4249738" cy="1219200"/>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Status – Current status of the lookup path. A single left-click in the </a:t>
            </a:r>
            <a:r>
              <a:rPr lang="en-US" altLang="en-US" sz="1800" b="1">
                <a:solidFill>
                  <a:srgbClr val="3366FF"/>
                </a:solidFill>
              </a:rPr>
              <a:t>Make Lookup Path Inactive</a:t>
            </a:r>
            <a:r>
              <a:rPr lang="en-US" altLang="en-US" sz="1800">
                <a:solidFill>
                  <a:srgbClr val="3366FF"/>
                </a:solidFill>
              </a:rPr>
              <a:t> check box deactivates the lookup path. </a:t>
            </a:r>
            <a:endParaRPr lang="en-US" altLang="en-US" sz="1600">
              <a:solidFill>
                <a:srgbClr val="3366FF"/>
              </a:solidFill>
            </a:endParaRPr>
          </a:p>
        </p:txBody>
      </p:sp>
      <p:cxnSp>
        <p:nvCxnSpPr>
          <p:cNvPr id="9226" name="AutoShape 14">
            <a:extLst>
              <a:ext uri="{FF2B5EF4-FFF2-40B4-BE49-F238E27FC236}">
                <a16:creationId xmlns:a16="http://schemas.microsoft.com/office/drawing/2014/main" id="{637459A2-038A-494B-94C7-5A7F97D4B8E1}"/>
              </a:ext>
            </a:extLst>
          </p:cNvPr>
          <p:cNvCxnSpPr>
            <a:cxnSpLocks noChangeShapeType="1"/>
            <a:stCxn id="9225" idx="3"/>
            <a:endCxn id="9220" idx="1"/>
          </p:cNvCxnSpPr>
          <p:nvPr/>
        </p:nvCxnSpPr>
        <p:spPr bwMode="auto">
          <a:xfrm flipV="1">
            <a:off x="4721225" y="3986213"/>
            <a:ext cx="596900" cy="738187"/>
          </a:xfrm>
          <a:prstGeom prst="bentConnector3">
            <a:avLst>
              <a:gd name="adj1" fmla="val 49736"/>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pic>
        <p:nvPicPr>
          <p:cNvPr id="9227" name="Picture 15" descr="Computer Mouse">
            <a:extLst>
              <a:ext uri="{FF2B5EF4-FFF2-40B4-BE49-F238E27FC236}">
                <a16:creationId xmlns:a16="http://schemas.microsoft.com/office/drawing/2014/main" id="{14B7F79C-BBC3-7E42-B666-CFABC7C012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8006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6">
            <a:extLst>
              <a:ext uri="{FF2B5EF4-FFF2-40B4-BE49-F238E27FC236}">
                <a16:creationId xmlns:a16="http://schemas.microsoft.com/office/drawing/2014/main" id="{01BADA39-CF7E-AA4A-AAFA-16E78771E9AA}"/>
              </a:ext>
            </a:extLst>
          </p:cNvPr>
          <p:cNvSpPr txBox="1">
            <a:spLocks noChangeArrowheads="1"/>
          </p:cNvSpPr>
          <p:nvPr/>
        </p:nvSpPr>
        <p:spPr bwMode="auto">
          <a:xfrm>
            <a:off x="473075" y="1228725"/>
            <a:ext cx="7589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The </a:t>
            </a:r>
            <a:r>
              <a:rPr lang="en-US" altLang="en-US" sz="1800" b="1">
                <a:solidFill>
                  <a:srgbClr val="3366FF"/>
                </a:solidFill>
              </a:rPr>
              <a:t>General</a:t>
            </a:r>
            <a:r>
              <a:rPr lang="en-US" altLang="en-US" sz="1800">
                <a:solidFill>
                  <a:srgbClr val="3366FF"/>
                </a:solidFill>
              </a:rPr>
              <a:t> tab is used to enter the lookup path name, enter comments, and change the status of the lookup from active to inactive.</a:t>
            </a:r>
          </a:p>
        </p:txBody>
      </p:sp>
      <p:pic>
        <p:nvPicPr>
          <p:cNvPr id="9229" name="Picture 17">
            <a:extLst>
              <a:ext uri="{FF2B5EF4-FFF2-40B4-BE49-F238E27FC236}">
                <a16:creationId xmlns:a16="http://schemas.microsoft.com/office/drawing/2014/main" id="{3355C045-F6C9-1249-B036-1293C83AA6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514600"/>
            <a:ext cx="3505200" cy="28575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30" name="Rectangle 23">
            <a:extLst>
              <a:ext uri="{FF2B5EF4-FFF2-40B4-BE49-F238E27FC236}">
                <a16:creationId xmlns:a16="http://schemas.microsoft.com/office/drawing/2014/main" id="{E7B93F07-C6D3-9841-9191-1EC416937C6B}"/>
              </a:ext>
            </a:extLst>
          </p:cNvPr>
          <p:cNvSpPr>
            <a:spLocks noChangeArrowheads="1"/>
          </p:cNvSpPr>
          <p:nvPr/>
        </p:nvSpPr>
        <p:spPr bwMode="auto">
          <a:xfrm flipH="1">
            <a:off x="5562600" y="3886200"/>
            <a:ext cx="3429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9231" name="AutoShape 12">
            <a:extLst>
              <a:ext uri="{FF2B5EF4-FFF2-40B4-BE49-F238E27FC236}">
                <a16:creationId xmlns:a16="http://schemas.microsoft.com/office/drawing/2014/main" id="{903EC1A7-64F8-5349-96FA-A74793B39823}"/>
              </a:ext>
            </a:extLst>
          </p:cNvPr>
          <p:cNvCxnSpPr>
            <a:cxnSpLocks noChangeShapeType="1"/>
          </p:cNvCxnSpPr>
          <p:nvPr/>
        </p:nvCxnSpPr>
        <p:spPr bwMode="auto">
          <a:xfrm>
            <a:off x="4738688" y="2260600"/>
            <a:ext cx="582612" cy="1225550"/>
          </a:xfrm>
          <a:prstGeom prst="bentConnector3">
            <a:avLst>
              <a:gd name="adj1" fmla="val 49593"/>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sp>
        <p:nvSpPr>
          <p:cNvPr id="9232" name="AutoShape 3">
            <a:extLst>
              <a:ext uri="{FF2B5EF4-FFF2-40B4-BE49-F238E27FC236}">
                <a16:creationId xmlns:a16="http://schemas.microsoft.com/office/drawing/2014/main" id="{8FB9A93F-9FA9-EE46-9DF2-F0459C6F6A2D}"/>
              </a:ext>
            </a:extLst>
          </p:cNvPr>
          <p:cNvSpPr>
            <a:spLocks/>
          </p:cNvSpPr>
          <p:nvPr/>
        </p:nvSpPr>
        <p:spPr bwMode="auto">
          <a:xfrm>
            <a:off x="5334000" y="3429000"/>
            <a:ext cx="150813" cy="114300"/>
          </a:xfrm>
          <a:prstGeom prst="leftBrace">
            <a:avLst>
              <a:gd name="adj1" fmla="val 8333"/>
              <a:gd name="adj2" fmla="val 50000"/>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7.mp3">
            <a:hlinkClick r:id="" action="ppaction://media"/>
            <a:extLst>
              <a:ext uri="{FF2B5EF4-FFF2-40B4-BE49-F238E27FC236}">
                <a16:creationId xmlns:a16="http://schemas.microsoft.com/office/drawing/2014/main" id="{2EA282E3-E456-6B4D-8EBC-CAA4FA87B5B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163981" y="337086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DB43C4E-9401-6445-B724-2EE7F19A6C92}"/>
              </a:ext>
            </a:extLst>
          </p:cNvPr>
          <p:cNvSpPr>
            <a:spLocks noGrp="1" noChangeArrowheads="1"/>
          </p:cNvSpPr>
          <p:nvPr>
            <p:ph type="title" idx="4294967295"/>
          </p:nvPr>
        </p:nvSpPr>
        <p:spPr>
          <a:noFill/>
        </p:spPr>
        <p:txBody>
          <a:bodyPr/>
          <a:lstStyle/>
          <a:p>
            <a:pPr eaLnBrk="1" hangingPunct="1"/>
            <a:r>
              <a:rPr lang="en-US" altLang="en-US"/>
              <a:t>Lookup Path – Lookup Path Definition Tab</a:t>
            </a:r>
          </a:p>
        </p:txBody>
      </p:sp>
      <p:sp>
        <p:nvSpPr>
          <p:cNvPr id="10243" name="Text Box 4">
            <a:extLst>
              <a:ext uri="{FF2B5EF4-FFF2-40B4-BE49-F238E27FC236}">
                <a16:creationId xmlns:a16="http://schemas.microsoft.com/office/drawing/2014/main" id="{EBDDB7C7-8893-2F41-B319-944244055BF2}"/>
              </a:ext>
            </a:extLst>
          </p:cNvPr>
          <p:cNvSpPr txBox="1">
            <a:spLocks noChangeArrowheads="1"/>
          </p:cNvSpPr>
          <p:nvPr/>
        </p:nvSpPr>
        <p:spPr bwMode="auto">
          <a:xfrm>
            <a:off x="639763" y="762000"/>
            <a:ext cx="75898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600">
                <a:solidFill>
                  <a:srgbClr val="3366FF"/>
                </a:solidFill>
              </a:rPr>
              <a:t>The lookup path definition defines which source fields should be matched to the target primary keys in the join.</a:t>
            </a:r>
            <a:r>
              <a:rPr lang="en-US" altLang="en-US" sz="1400">
                <a:solidFill>
                  <a:srgbClr val="3366FF"/>
                </a:solidFill>
              </a:rPr>
              <a:t> </a:t>
            </a:r>
          </a:p>
        </p:txBody>
      </p:sp>
      <p:pic>
        <p:nvPicPr>
          <p:cNvPr id="10244" name="Picture 7">
            <a:extLst>
              <a:ext uri="{FF2B5EF4-FFF2-40B4-BE49-F238E27FC236}">
                <a16:creationId xmlns:a16="http://schemas.microsoft.com/office/drawing/2014/main" id="{94B83D00-8B2D-9A49-AE62-478ECC31C0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524000"/>
            <a:ext cx="8305800" cy="3733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5" name="Rectangle 23">
            <a:extLst>
              <a:ext uri="{FF2B5EF4-FFF2-40B4-BE49-F238E27FC236}">
                <a16:creationId xmlns:a16="http://schemas.microsoft.com/office/drawing/2014/main" id="{E6671B75-1612-C548-B412-D30DE2B913F8}"/>
              </a:ext>
            </a:extLst>
          </p:cNvPr>
          <p:cNvSpPr>
            <a:spLocks noChangeArrowheads="1"/>
          </p:cNvSpPr>
          <p:nvPr/>
        </p:nvSpPr>
        <p:spPr bwMode="auto">
          <a:xfrm flipH="1">
            <a:off x="1066800" y="1905000"/>
            <a:ext cx="1143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0246" name="Rectangle 23">
            <a:extLst>
              <a:ext uri="{FF2B5EF4-FFF2-40B4-BE49-F238E27FC236}">
                <a16:creationId xmlns:a16="http://schemas.microsoft.com/office/drawing/2014/main" id="{40DF57D6-4A68-C445-ABE8-171FBAB91E5E}"/>
              </a:ext>
            </a:extLst>
          </p:cNvPr>
          <p:cNvSpPr>
            <a:spLocks noChangeArrowheads="1"/>
          </p:cNvSpPr>
          <p:nvPr/>
        </p:nvSpPr>
        <p:spPr bwMode="auto">
          <a:xfrm flipH="1">
            <a:off x="1676400" y="2133600"/>
            <a:ext cx="44958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0247" name="Rectangle 23">
            <a:extLst>
              <a:ext uri="{FF2B5EF4-FFF2-40B4-BE49-F238E27FC236}">
                <a16:creationId xmlns:a16="http://schemas.microsoft.com/office/drawing/2014/main" id="{23B7BD17-E220-D645-9E1B-AD5832E8EE3C}"/>
              </a:ext>
            </a:extLst>
          </p:cNvPr>
          <p:cNvSpPr>
            <a:spLocks noChangeArrowheads="1"/>
          </p:cNvSpPr>
          <p:nvPr/>
        </p:nvSpPr>
        <p:spPr bwMode="auto">
          <a:xfrm flipH="1">
            <a:off x="1600200" y="3581400"/>
            <a:ext cx="48768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8.mp3">
            <a:hlinkClick r:id="" action="ppaction://media"/>
            <a:extLst>
              <a:ext uri="{FF2B5EF4-FFF2-40B4-BE49-F238E27FC236}">
                <a16:creationId xmlns:a16="http://schemas.microsoft.com/office/drawing/2014/main" id="{3A50E739-95A9-F740-9339-72E7312522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175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0551D01-A58B-4743-A0DE-41E54FDBEAFC}"/>
              </a:ext>
            </a:extLst>
          </p:cNvPr>
          <p:cNvSpPr>
            <a:spLocks noGrp="1" noChangeArrowheads="1"/>
          </p:cNvSpPr>
          <p:nvPr>
            <p:ph type="title" idx="4294967295"/>
          </p:nvPr>
        </p:nvSpPr>
        <p:spPr>
          <a:xfrm>
            <a:off x="228600" y="147638"/>
            <a:ext cx="7818438" cy="547687"/>
          </a:xfrm>
          <a:noFill/>
        </p:spPr>
        <p:txBody>
          <a:bodyPr/>
          <a:lstStyle/>
          <a:p>
            <a:pPr eaLnBrk="1" hangingPunct="1"/>
            <a:r>
              <a:rPr lang="en-US" altLang="en-US"/>
              <a:t>Lookup Path – Lookup Path Constant Values</a:t>
            </a:r>
          </a:p>
        </p:txBody>
      </p:sp>
      <p:sp>
        <p:nvSpPr>
          <p:cNvPr id="11269" name="Text Box 13">
            <a:extLst>
              <a:ext uri="{FF2B5EF4-FFF2-40B4-BE49-F238E27FC236}">
                <a16:creationId xmlns:a16="http://schemas.microsoft.com/office/drawing/2014/main" id="{E41BA6CF-45DC-D54B-8BB5-06355233F660}"/>
              </a:ext>
            </a:extLst>
          </p:cNvPr>
          <p:cNvSpPr txBox="1">
            <a:spLocks noChangeArrowheads="1"/>
          </p:cNvSpPr>
          <p:nvPr/>
        </p:nvSpPr>
        <p:spPr bwMode="auto">
          <a:xfrm>
            <a:off x="703263" y="820738"/>
            <a:ext cx="83645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600">
                <a:solidFill>
                  <a:srgbClr val="3366FF"/>
                </a:solidFill>
              </a:rPr>
              <a:t>You use the Source Field Properties screen to select a field from a logical record, specify a static or dynamic (symbolic) constant, and specify the field length and format.</a:t>
            </a:r>
          </a:p>
        </p:txBody>
      </p:sp>
      <p:sp>
        <p:nvSpPr>
          <p:cNvPr id="11270" name="Text Box 19">
            <a:extLst>
              <a:ext uri="{FF2B5EF4-FFF2-40B4-BE49-F238E27FC236}">
                <a16:creationId xmlns:a16="http://schemas.microsoft.com/office/drawing/2014/main" id="{63F7394B-20C1-5144-9897-083AE8CFB5FB}"/>
              </a:ext>
            </a:extLst>
          </p:cNvPr>
          <p:cNvSpPr txBox="1">
            <a:spLocks noChangeArrowheads="1"/>
          </p:cNvSpPr>
          <p:nvPr/>
        </p:nvSpPr>
        <p:spPr bwMode="auto">
          <a:xfrm>
            <a:off x="609600" y="5856288"/>
            <a:ext cx="8001000" cy="495300"/>
          </a:xfrm>
          <a:prstGeom prst="rect">
            <a:avLst/>
          </a:prstGeom>
          <a:noFill/>
          <a:ln w="38100" cmpd="dbl" algn="ctr">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274320" rIns="27432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200">
                <a:solidFill>
                  <a:schemeClr val="tx1"/>
                </a:solidFill>
              </a:rPr>
              <a:t>        Constant and symbolic values can be assigned using the radio buttons in the Source Field Properties area.</a:t>
            </a:r>
          </a:p>
        </p:txBody>
      </p:sp>
      <p:pic>
        <p:nvPicPr>
          <p:cNvPr id="11271" name="Picture 20" descr="Information Icon">
            <a:extLst>
              <a:ext uri="{FF2B5EF4-FFF2-40B4-BE49-F238E27FC236}">
                <a16:creationId xmlns:a16="http://schemas.microsoft.com/office/drawing/2014/main" id="{70D8C803-4A3F-0B4C-BB9D-057F512C39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 y="5938838"/>
            <a:ext cx="3524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21">
            <a:extLst>
              <a:ext uri="{FF2B5EF4-FFF2-40B4-BE49-F238E27FC236}">
                <a16:creationId xmlns:a16="http://schemas.microsoft.com/office/drawing/2014/main" id="{39B999D7-0B56-4948-AE37-AC3F22B5AC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447800"/>
            <a:ext cx="8001000" cy="4276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73" name="Rectangle 23">
            <a:extLst>
              <a:ext uri="{FF2B5EF4-FFF2-40B4-BE49-F238E27FC236}">
                <a16:creationId xmlns:a16="http://schemas.microsoft.com/office/drawing/2014/main" id="{8C3E1D68-15CB-BA45-992D-64D21FCE75E6}"/>
              </a:ext>
            </a:extLst>
          </p:cNvPr>
          <p:cNvSpPr>
            <a:spLocks noChangeArrowheads="1"/>
          </p:cNvSpPr>
          <p:nvPr/>
        </p:nvSpPr>
        <p:spPr bwMode="auto">
          <a:xfrm flipH="1">
            <a:off x="1143000" y="2667000"/>
            <a:ext cx="49530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74" name="Rectangle 24">
            <a:extLst>
              <a:ext uri="{FF2B5EF4-FFF2-40B4-BE49-F238E27FC236}">
                <a16:creationId xmlns:a16="http://schemas.microsoft.com/office/drawing/2014/main" id="{0FD2F862-E45F-3743-9D12-2620B41C4E10}"/>
              </a:ext>
            </a:extLst>
          </p:cNvPr>
          <p:cNvSpPr>
            <a:spLocks noChangeArrowheads="1"/>
          </p:cNvSpPr>
          <p:nvPr/>
        </p:nvSpPr>
        <p:spPr bwMode="auto">
          <a:xfrm>
            <a:off x="6324600" y="1905000"/>
            <a:ext cx="2286000" cy="3886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 name="Online Media 2" descr="Mod4slide9.mp3">
            <a:hlinkClick r:id="" action="ppaction://media"/>
            <a:extLst>
              <a:ext uri="{FF2B5EF4-FFF2-40B4-BE49-F238E27FC236}">
                <a16:creationId xmlns:a16="http://schemas.microsoft.com/office/drawing/2014/main" id="{605B30EE-4584-0341-B378-8DF4F74524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828800" y="312288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23.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26049</TotalTime>
  <Words>3668</Words>
  <Application>Microsoft Macintosh PowerPoint</Application>
  <PresentationFormat>On-screen Show (4:3)</PresentationFormat>
  <Paragraphs>259</Paragraphs>
  <Slides>30</Slides>
  <Notes>30</Notes>
  <HiddenSlides>0</HiddenSlides>
  <MMClips>30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Wingdings</vt:lpstr>
      <vt:lpstr>Commercial3-11</vt:lpstr>
      <vt:lpstr>: GenevaERS View Builder Training Course   :  Introduction to Lookups </vt:lpstr>
      <vt:lpstr>Page Objectives</vt:lpstr>
      <vt:lpstr>Lookup</vt:lpstr>
      <vt:lpstr>Lookup Path</vt:lpstr>
      <vt:lpstr>Lookup Path – General Tab (1 of 3)</vt:lpstr>
      <vt:lpstr>Lookup Path – General Tab (2 of 3)</vt:lpstr>
      <vt:lpstr>Lookup Path – General Tab (3 of 3)</vt:lpstr>
      <vt:lpstr>Lookup Path – Lookup Path Definition Tab</vt:lpstr>
      <vt:lpstr>Lookup Path – Lookup Path Constant Values</vt:lpstr>
      <vt:lpstr>Lookup – Column Source Properties</vt:lpstr>
      <vt:lpstr>Lookup – Specify LR</vt:lpstr>
      <vt:lpstr>Lookup – Selecting the Lookup Path</vt:lpstr>
      <vt:lpstr>Lookup – Selecting the Output Field</vt:lpstr>
      <vt:lpstr>View Columns</vt:lpstr>
      <vt:lpstr>Select Phase Data Flow</vt:lpstr>
      <vt:lpstr>COMPILE Phase Data Flow</vt:lpstr>
      <vt:lpstr>Logic Phase Data Flow</vt:lpstr>
      <vt:lpstr>Reviewing the MR90 Report - Success</vt:lpstr>
      <vt:lpstr>Join Phase Data Flow</vt:lpstr>
      <vt:lpstr>Finding the Lookup Path</vt:lpstr>
      <vt:lpstr>Finding the Logical File of the Join Data</vt:lpstr>
      <vt:lpstr>Join File DD Names</vt:lpstr>
      <vt:lpstr>Specifying the Join Source Files in the JCL</vt:lpstr>
      <vt:lpstr>Reviewing the Join Phase MR95 Report</vt:lpstr>
      <vt:lpstr>Extract Phase Data Flow</vt:lpstr>
      <vt:lpstr>Reviewing the EXTRACT MR95 Report - Success</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951</cp:revision>
  <dcterms:created xsi:type="dcterms:W3CDTF">2011-01-28T15:28:21Z</dcterms:created>
  <dcterms:modified xsi:type="dcterms:W3CDTF">2022-05-05T16:55:33Z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